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51" autoAdjust="0"/>
  </p:normalViewPr>
  <p:slideViewPr>
    <p:cSldViewPr>
      <p:cViewPr varScale="1"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909B72B-37FF-4E78-8C66-7FEA63D3D65A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04EAC6A-0921-4CFE-AA06-76B6377A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4C854DB-36C8-4B3E-916D-B0AC99178D2A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BA2F9BB-5321-4C36-AE90-B32007D6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9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71EA80D-81F3-4D9B-92BB-420FBAE5DF4D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F6CF-3C46-4337-98B4-6F67FACB4609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9448-D30A-4A7E-AF2D-CCA7295AE4E6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37318"/>
            <a:ext cx="6857999" cy="667533"/>
          </a:xfrm>
        </p:spPr>
        <p:txBody>
          <a:bodyPr>
            <a:no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4C0B523-258E-4221-8AB9-AB55DC26DD0D}" type="datetime1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" cy="804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5389-CBE4-4478-B246-3CF1319C7C87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527E-5F1B-462D-8C0A-CE19C9BC17C5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29F-DF30-4062-93B9-FE0B1321CEC7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A225-A638-4979-9BC1-1161A1266E8C}" type="datetime1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EB01-125B-464A-98D5-91EF60E7CD08}" type="datetime1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4D5D-8DBC-40E1-B021-0B1A7731BE31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554-850B-4ABD-B07F-3F5F5BD153B7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018C-FC0D-42F1-AADF-DA026E2904BB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" y="1447800"/>
            <a:ext cx="9144000" cy="18478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Oblique Shocks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AE 2010: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Thermodynamics and Fluids Fundamentals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Shock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Stagnation Properties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r>
              <a:rPr lang="en-US" dirty="0" smtClean="0"/>
              <a:t> from energy conservation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o </a:t>
            </a:r>
            <a:r>
              <a:rPr lang="en-US" dirty="0" smtClean="0"/>
              <a:t>from normal shock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56083"/>
              </p:ext>
            </p:extLst>
          </p:nvPr>
        </p:nvGraphicFramePr>
        <p:xfrm>
          <a:off x="1600200" y="2438400"/>
          <a:ext cx="1230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1230312" cy="5397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784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292752"/>
              </p:ext>
            </p:extLst>
          </p:nvPr>
        </p:nvGraphicFramePr>
        <p:xfrm>
          <a:off x="4267200" y="3276600"/>
          <a:ext cx="44418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Equation" r:id="rId5" imgW="1879560" imgH="241200" progId="Equation.DSMT4">
                  <p:embed/>
                </p:oleObj>
              </mc:Choice>
              <mc:Fallback>
                <p:oleObj name="Equation" r:id="rId5" imgW="1879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76600"/>
                        <a:ext cx="4441825" cy="569912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784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67762"/>
              </p:ext>
            </p:extLst>
          </p:nvPr>
        </p:nvGraphicFramePr>
        <p:xfrm>
          <a:off x="533400" y="4114800"/>
          <a:ext cx="8167688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Equation" r:id="rId7" imgW="3454200" imgH="876240" progId="Equation.DSMT4">
                  <p:embed/>
                </p:oleObj>
              </mc:Choice>
              <mc:Fallback>
                <p:oleObj name="Equation" r:id="rId7" imgW="3454200" imgH="876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8167688" cy="20701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784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9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Wave/Shock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95925" cy="2285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Equations above are functions of M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 (shock angel) and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(turning angle)</a:t>
            </a:r>
          </a:p>
          <a:p>
            <a:r>
              <a:rPr lang="en-US" dirty="0" smtClean="0"/>
              <a:t> Is there a relationship between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48325" y="1162700"/>
            <a:ext cx="2047875" cy="13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98045"/>
              </p:ext>
            </p:extLst>
          </p:nvPr>
        </p:nvGraphicFramePr>
        <p:xfrm>
          <a:off x="304800" y="3581400"/>
          <a:ext cx="60658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" name="Equation" r:id="rId3" imgW="2565360" imgH="457200" progId="Equation.DSMT4">
                  <p:embed/>
                </p:oleObj>
              </mc:Choice>
              <mc:Fallback>
                <p:oleObj name="Equation" r:id="rId3" imgW="25653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60658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53905"/>
              </p:ext>
            </p:extLst>
          </p:nvPr>
        </p:nvGraphicFramePr>
        <p:xfrm>
          <a:off x="496888" y="5181600"/>
          <a:ext cx="46847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" name="Equation" r:id="rId5" imgW="1981080" imgH="457200" progId="Equation.DSMT4">
                  <p:embed/>
                </p:oleObj>
              </mc:Choice>
              <mc:Fallback>
                <p:oleObj name="Equation" r:id="rId5" imgW="198108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5181600"/>
                        <a:ext cx="4684712" cy="10795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784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4495800" y="3581400"/>
            <a:ext cx="685800" cy="1143000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19468"/>
              </p:ext>
            </p:extLst>
          </p:nvPr>
        </p:nvGraphicFramePr>
        <p:xfrm>
          <a:off x="5138737" y="4495800"/>
          <a:ext cx="40052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" name="Equation" r:id="rId7" imgW="2070000" imgH="609480" progId="Equation.DSMT4">
                  <p:embed/>
                </p:oleObj>
              </mc:Choice>
              <mc:Fallback>
                <p:oleObj name="Equation" r:id="rId7" imgW="207000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7" y="4495800"/>
                        <a:ext cx="4005263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10200" y="5715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find oblique shock solution, need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Parameters, e.g., 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endParaRPr lang="en-US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5410200" y="1159731"/>
            <a:ext cx="3587750" cy="2844800"/>
            <a:chOff x="3660" y="1075"/>
            <a:chExt cx="2260" cy="1792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 rot="1371357">
              <a:off x="4892" y="1352"/>
              <a:ext cx="142" cy="5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4588" y="1075"/>
              <a:ext cx="1332" cy="1792"/>
              <a:chOff x="3563" y="671"/>
              <a:chExt cx="1332" cy="1792"/>
            </a:xfrm>
          </p:grpSpPr>
          <p:sp>
            <p:nvSpPr>
              <p:cNvPr id="41" name="AutoShape 10"/>
              <p:cNvSpPr>
                <a:spLocks noChangeArrowheads="1"/>
              </p:cNvSpPr>
              <p:nvPr/>
            </p:nvSpPr>
            <p:spPr bwMode="auto">
              <a:xfrm rot="-5400000">
                <a:off x="3721" y="1290"/>
                <a:ext cx="1015" cy="1332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 flipV="1">
                <a:off x="3566" y="671"/>
                <a:ext cx="640" cy="1286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575" y="1959"/>
                <a:ext cx="235" cy="473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603" y="2367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784" y="1981"/>
              <a:ext cx="237" cy="394"/>
            </a:xfrm>
            <a:custGeom>
              <a:avLst/>
              <a:gdLst>
                <a:gd name="T0" fmla="*/ 237 w 237"/>
                <a:gd name="T1" fmla="*/ 394 h 394"/>
                <a:gd name="T2" fmla="*/ 221 w 237"/>
                <a:gd name="T3" fmla="*/ 260 h 394"/>
                <a:gd name="T4" fmla="*/ 166 w 237"/>
                <a:gd name="T5" fmla="*/ 134 h 394"/>
                <a:gd name="T6" fmla="*/ 71 w 237"/>
                <a:gd name="T7" fmla="*/ 39 h 394"/>
                <a:gd name="T8" fmla="*/ 0 w 237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94">
                  <a:moveTo>
                    <a:pt x="237" y="394"/>
                  </a:moveTo>
                  <a:cubicBezTo>
                    <a:pt x="235" y="348"/>
                    <a:pt x="233" y="303"/>
                    <a:pt x="221" y="260"/>
                  </a:cubicBezTo>
                  <a:cubicBezTo>
                    <a:pt x="209" y="217"/>
                    <a:pt x="191" y="171"/>
                    <a:pt x="166" y="134"/>
                  </a:cubicBezTo>
                  <a:cubicBezTo>
                    <a:pt x="141" y="97"/>
                    <a:pt x="99" y="61"/>
                    <a:pt x="71" y="39"/>
                  </a:cubicBezTo>
                  <a:cubicBezTo>
                    <a:pt x="43" y="17"/>
                    <a:pt x="15" y="8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690" y="2020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179" y="2115"/>
              <a:ext cx="103" cy="254"/>
            </a:xfrm>
            <a:custGeom>
              <a:avLst/>
              <a:gdLst>
                <a:gd name="T0" fmla="*/ 96 w 103"/>
                <a:gd name="T1" fmla="*/ 254 h 254"/>
                <a:gd name="T2" fmla="*/ 87 w 103"/>
                <a:gd name="T3" fmla="*/ 126 h 254"/>
                <a:gd name="T4" fmla="*/ 0 w 103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254">
                  <a:moveTo>
                    <a:pt x="96" y="254"/>
                  </a:moveTo>
                  <a:cubicBezTo>
                    <a:pt x="95" y="233"/>
                    <a:pt x="103" y="168"/>
                    <a:pt x="87" y="126"/>
                  </a:cubicBezTo>
                  <a:cubicBezTo>
                    <a:pt x="71" y="84"/>
                    <a:pt x="18" y="26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244" y="2092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dirty="0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5208" y="1656"/>
              <a:ext cx="41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5425" y="1653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>
                  <a:sym typeface="Symbol" pitchFamily="18" charset="2"/>
                </a:rPr>
                <a:t>2</a:t>
              </a:r>
              <a:endParaRPr lang="en-US" baseline="-25000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5321" y="1568"/>
              <a:ext cx="95" cy="79"/>
            </a:xfrm>
            <a:custGeom>
              <a:avLst/>
              <a:gdLst>
                <a:gd name="T0" fmla="*/ 95 w 95"/>
                <a:gd name="T1" fmla="*/ 0 h 79"/>
                <a:gd name="T2" fmla="*/ 55 w 95"/>
                <a:gd name="T3" fmla="*/ 79 h 79"/>
                <a:gd name="T4" fmla="*/ 0 w 95"/>
                <a:gd name="T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79">
                  <a:moveTo>
                    <a:pt x="95" y="0"/>
                  </a:moveTo>
                  <a:lnTo>
                    <a:pt x="55" y="79"/>
                  </a:lnTo>
                  <a:lnTo>
                    <a:pt x="0" y="48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258" y="1726"/>
              <a:ext cx="55" cy="63"/>
            </a:xfrm>
            <a:custGeom>
              <a:avLst/>
              <a:gdLst>
                <a:gd name="T0" fmla="*/ 55 w 55"/>
                <a:gd name="T1" fmla="*/ 63 h 63"/>
                <a:gd name="T2" fmla="*/ 0 w 55"/>
                <a:gd name="T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63">
                  <a:moveTo>
                    <a:pt x="55" y="63"/>
                  </a:moveTo>
                  <a:cubicBezTo>
                    <a:pt x="46" y="53"/>
                    <a:pt x="12" y="13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133" y="1797"/>
              <a:ext cx="41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r>
                <a:rPr lang="en-US" sz="2100" dirty="0" smtClean="0">
                  <a:sym typeface="Symbol" pitchFamily="18" charset="2"/>
                </a:rPr>
                <a:t>-</a:t>
              </a:r>
              <a:r>
                <a:rPr lang="en-US" sz="2000" dirty="0" smtClean="0"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sz="2100" dirty="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5341" y="1536"/>
              <a:ext cx="270" cy="1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5443" y="1338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3399"/>
                  </a:solidFill>
                </a:rPr>
                <a:t>v</a:t>
              </a:r>
              <a:r>
                <a:rPr lang="en-US" baseline="-25000">
                  <a:solidFill>
                    <a:srgbClr val="003399"/>
                  </a:solidFill>
                  <a:sym typeface="Symbol" pitchFamily="18" charset="2"/>
                </a:rPr>
                <a:t>2n</a:t>
              </a:r>
              <a:endParaRPr lang="en-US" baseline="-25000">
                <a:solidFill>
                  <a:srgbClr val="003399"/>
                </a:solidFill>
              </a:endParaRPr>
            </a:p>
          </p:txBody>
        </p:sp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3660" y="1211"/>
              <a:ext cx="1308" cy="681"/>
              <a:chOff x="3423" y="1148"/>
              <a:chExt cx="1308" cy="681"/>
            </a:xfrm>
          </p:grpSpPr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3775" y="1485"/>
                <a:ext cx="7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1"/>
                <a:ext cx="3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r>
                  <a:rPr lang="en-US" baseline="-25000">
                    <a:sym typeface="Symbol" pitchFamily="18" charset="2"/>
                  </a:rPr>
                  <a:t>1</a:t>
                </a:r>
                <a:endParaRPr lang="en-US" baseline="-25000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877" y="1229"/>
                <a:ext cx="111" cy="87"/>
              </a:xfrm>
              <a:custGeom>
                <a:avLst/>
                <a:gdLst>
                  <a:gd name="T0" fmla="*/ 111 w 111"/>
                  <a:gd name="T1" fmla="*/ 0 h 87"/>
                  <a:gd name="T2" fmla="*/ 71 w 111"/>
                  <a:gd name="T3" fmla="*/ 87 h 87"/>
                  <a:gd name="T4" fmla="*/ 0 w 111"/>
                  <a:gd name="T5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87">
                    <a:moveTo>
                      <a:pt x="111" y="0"/>
                    </a:moveTo>
                    <a:lnTo>
                      <a:pt x="71" y="87"/>
                    </a:lnTo>
                    <a:lnTo>
                      <a:pt x="0" y="5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3822" y="1363"/>
                <a:ext cx="94" cy="111"/>
              </a:xfrm>
              <a:custGeom>
                <a:avLst/>
                <a:gdLst>
                  <a:gd name="T0" fmla="*/ 94 w 94"/>
                  <a:gd name="T1" fmla="*/ 111 h 111"/>
                  <a:gd name="T2" fmla="*/ 63 w 94"/>
                  <a:gd name="T3" fmla="*/ 40 h 111"/>
                  <a:gd name="T4" fmla="*/ 0 w 94"/>
                  <a:gd name="T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111">
                    <a:moveTo>
                      <a:pt x="94" y="111"/>
                    </a:moveTo>
                    <a:cubicBezTo>
                      <a:pt x="86" y="85"/>
                      <a:pt x="79" y="59"/>
                      <a:pt x="63" y="40"/>
                    </a:cubicBezTo>
                    <a:cubicBezTo>
                      <a:pt x="47" y="21"/>
                      <a:pt x="23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3737" y="1430"/>
                <a:ext cx="3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Symbol" panose="05050102010706020507" pitchFamily="18" charset="2"/>
                    <a:sym typeface="Symbol" pitchFamily="18" charset="2"/>
                  </a:rPr>
                  <a:t>q</a:t>
                </a:r>
                <a:endParaRPr lang="en-US" sz="2100" dirty="0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>
                <a:off x="3908" y="1186"/>
                <a:ext cx="613" cy="28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4376" y="1148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1n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 flipV="1">
                <a:off x="3782" y="1175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34"/>
              <p:cNvSpPr txBox="1">
                <a:spLocks noChangeArrowheads="1"/>
              </p:cNvSpPr>
              <p:nvPr/>
            </p:nvSpPr>
            <p:spPr bwMode="auto">
              <a:xfrm>
                <a:off x="3423" y="120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 flipV="1">
              <a:off x="5215" y="1525"/>
              <a:ext cx="138" cy="29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5112" y="1250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6600"/>
                  </a:solidFill>
                </a:rPr>
                <a:t>v</a:t>
              </a:r>
              <a:r>
                <a:rPr lang="en-US" baseline="-25000">
                  <a:solidFill>
                    <a:srgbClr val="006600"/>
                  </a:solidFill>
                  <a:sym typeface="Symbol" pitchFamily="18" charset="2"/>
                </a:rPr>
                <a:t>2t</a:t>
              </a:r>
              <a:endParaRPr lang="en-US" baseline="-2500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7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Shock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9050"/>
            <a:ext cx="5076825" cy="5400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Since just replacing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’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sin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endParaRPr lang="en-US" dirty="0">
              <a:latin typeface="Symbol" panose="05050102010706020507" pitchFamily="18" charset="2"/>
            </a:endParaRP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’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sin(</a:t>
            </a:r>
            <a:r>
              <a:rPr lang="en-US" dirty="0" smtClean="0">
                <a:latin typeface="Symbol" panose="05050102010706020507" pitchFamily="18" charset="2"/>
              </a:rPr>
              <a:t>q-d</a:t>
            </a:r>
            <a:r>
              <a:rPr lang="en-US" dirty="0">
                <a:latin typeface="Symbol" panose="05050102010706020507" pitchFamily="18" charset="2"/>
              </a:rPr>
              <a:t>)</a:t>
            </a:r>
            <a:endParaRPr lang="en-US" dirty="0"/>
          </a:p>
          <a:p>
            <a:pPr lvl="1"/>
            <a:r>
              <a:rPr lang="en-US" dirty="0" smtClean="0"/>
              <a:t>Can also use normal shock tables</a:t>
            </a:r>
          </a:p>
          <a:p>
            <a:pPr lvl="1"/>
            <a:r>
              <a:rPr lang="en-US" dirty="0" smtClean="0"/>
              <a:t>Use M</a:t>
            </a:r>
            <a:r>
              <a:rPr lang="en-US" baseline="-25000" dirty="0" smtClean="0"/>
              <a:t>1</a:t>
            </a:r>
            <a:r>
              <a:rPr lang="en-US" dirty="0" smtClean="0"/>
              <a:t>’</a:t>
            </a:r>
            <a:r>
              <a:rPr lang="en-US" dirty="0" smtClean="0">
                <a:sym typeface="Wingdings" panose="05000000000000000000" pitchFamily="2" charset="2"/>
              </a:rPr>
              <a:t>=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sin</a:t>
            </a:r>
            <a:r>
              <a:rPr lang="en-US" dirty="0" smtClean="0">
                <a:latin typeface="Symbol" panose="05050102010706020507" pitchFamily="18" charset="2"/>
              </a:rPr>
              <a:t>q </a:t>
            </a:r>
            <a:r>
              <a:rPr lang="en-US" dirty="0" smtClean="0"/>
              <a:t>to look up property ratios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 panose="05000000000000000000" pitchFamily="2" charset="2"/>
              </a:rPr>
              <a:t>=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’/sin(</a:t>
            </a:r>
            <a:r>
              <a:rPr lang="en-US" dirty="0" smtClean="0">
                <a:latin typeface="Symbol" panose="05050102010706020507" pitchFamily="18" charset="2"/>
              </a:rPr>
              <a:t>q-d), </a:t>
            </a:r>
            <a:r>
              <a:rPr lang="en-US" dirty="0" smtClean="0"/>
              <a:t>with M</a:t>
            </a:r>
            <a:r>
              <a:rPr lang="en-US" baseline="-25000" dirty="0" smtClean="0"/>
              <a:t>2</a:t>
            </a:r>
            <a:r>
              <a:rPr lang="en-US" dirty="0" smtClean="0"/>
              <a:t>’ from normal shock tables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Warning</a:t>
            </a:r>
          </a:p>
          <a:p>
            <a:pPr lvl="1"/>
            <a:r>
              <a:rPr lang="en-US" dirty="0" smtClean="0"/>
              <a:t>Do not use P</a:t>
            </a:r>
            <a:r>
              <a:rPr lang="en-US" baseline="-25000" dirty="0" smtClean="0"/>
              <a:t>1</a:t>
            </a:r>
            <a:r>
              <a:rPr lang="en-US" dirty="0" smtClean="0"/>
              <a:t>/P</a:t>
            </a:r>
            <a:r>
              <a:rPr lang="en-US" baseline="-25000" dirty="0" smtClean="0"/>
              <a:t>o2</a:t>
            </a:r>
            <a:r>
              <a:rPr lang="en-US" dirty="0" smtClean="0"/>
              <a:t> from tables</a:t>
            </a:r>
          </a:p>
          <a:p>
            <a:pPr lvl="1"/>
            <a:r>
              <a:rPr lang="en-US" dirty="0" smtClean="0"/>
              <a:t>Only give P</a:t>
            </a:r>
            <a:r>
              <a:rPr lang="en-US" baseline="-25000" dirty="0" smtClean="0"/>
              <a:t>o2</a:t>
            </a:r>
            <a:r>
              <a:rPr lang="en-US" dirty="0" smtClean="0"/>
              <a:t> associated with v</a:t>
            </a:r>
            <a:r>
              <a:rPr lang="en-US" baseline="-25000" dirty="0" smtClean="0"/>
              <a:t>2n</a:t>
            </a:r>
            <a:r>
              <a:rPr lang="en-US" dirty="0" smtClean="0"/>
              <a:t>, not v</a:t>
            </a:r>
            <a:r>
              <a:rPr lang="en-US" baseline="-25000" dirty="0" smtClean="0"/>
              <a:t>2t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48325" y="1162700"/>
            <a:ext cx="2047875" cy="13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795044" y="1544638"/>
            <a:ext cx="4240212" cy="3217863"/>
            <a:chOff x="3215" y="840"/>
            <a:chExt cx="2671" cy="2027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rot="1371357">
              <a:off x="4684" y="1352"/>
              <a:ext cx="142" cy="5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361" y="1485"/>
              <a:ext cx="1018" cy="723"/>
              <a:chOff x="3361" y="1621"/>
              <a:chExt cx="1018" cy="723"/>
            </a:xfrm>
          </p:grpSpPr>
          <p:sp>
            <p:nvSpPr>
              <p:cNvPr id="44" name="Line 14"/>
              <p:cNvSpPr>
                <a:spLocks noChangeShapeType="1"/>
              </p:cNvSpPr>
              <p:nvPr/>
            </p:nvSpPr>
            <p:spPr bwMode="auto">
              <a:xfrm>
                <a:off x="3567" y="1621"/>
                <a:ext cx="7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3361" y="1826"/>
                <a:ext cx="67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  <a:r>
                  <a:rPr lang="en-US" baseline="-25000"/>
                  <a:t>1</a:t>
                </a:r>
                <a:r>
                  <a:rPr lang="en-US"/>
                  <a:t>, h</a:t>
                </a:r>
                <a:r>
                  <a:rPr lang="en-US" baseline="-25000"/>
                  <a:t>1</a:t>
                </a:r>
                <a:r>
                  <a:rPr lang="en-US"/>
                  <a:t>,</a:t>
                </a:r>
                <a:br>
                  <a:rPr lang="en-US"/>
                </a:br>
                <a:r>
                  <a:rPr lang="en-US"/>
                  <a:t>T</a:t>
                </a:r>
                <a:r>
                  <a:rPr lang="en-US" baseline="-25000"/>
                  <a:t>1</a:t>
                </a:r>
                <a:r>
                  <a:rPr lang="en-US"/>
                  <a:t>, </a:t>
                </a:r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>
                    <a:sym typeface="Symbol" pitchFamily="18" charset="2"/>
                  </a:rPr>
                  <a:t>1</a:t>
                </a:r>
                <a:endParaRPr lang="en-US" baseline="-25000"/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4056" y="1677"/>
                <a:ext cx="3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r>
                  <a:rPr lang="en-US" baseline="-25000">
                    <a:sym typeface="Symbol" pitchFamily="18" charset="2"/>
                  </a:rPr>
                  <a:t>1</a:t>
                </a:r>
                <a:endParaRPr lang="en-US" baseline="-25000"/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4380" y="1075"/>
              <a:ext cx="1332" cy="1792"/>
              <a:chOff x="4380" y="1211"/>
              <a:chExt cx="1332" cy="1792"/>
            </a:xfrm>
          </p:grpSpPr>
          <p:grpSp>
            <p:nvGrpSpPr>
              <p:cNvPr id="35" name="Group 18"/>
              <p:cNvGrpSpPr>
                <a:grpSpLocks/>
              </p:cNvGrpSpPr>
              <p:nvPr/>
            </p:nvGrpSpPr>
            <p:grpSpPr bwMode="auto">
              <a:xfrm>
                <a:off x="4380" y="1211"/>
                <a:ext cx="1332" cy="1792"/>
                <a:chOff x="3563" y="671"/>
                <a:chExt cx="1332" cy="1792"/>
              </a:xfrm>
            </p:grpSpPr>
            <p:sp>
              <p:nvSpPr>
                <p:cNvPr id="41" name="AutoShape 19"/>
                <p:cNvSpPr>
                  <a:spLocks noChangeArrowheads="1"/>
                </p:cNvSpPr>
                <p:nvPr/>
              </p:nvSpPr>
              <p:spPr bwMode="auto">
                <a:xfrm rot="-5400000">
                  <a:off x="3721" y="1290"/>
                  <a:ext cx="1015" cy="13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566" y="671"/>
                  <a:ext cx="640" cy="1286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1"/>
                <p:cNvSpPr>
                  <a:spLocks noChangeShapeType="1"/>
                </p:cNvSpPr>
                <p:nvPr/>
              </p:nvSpPr>
              <p:spPr bwMode="auto">
                <a:xfrm>
                  <a:off x="3575" y="1959"/>
                  <a:ext cx="235" cy="473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4395" y="250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4576" y="2117"/>
                <a:ext cx="237" cy="394"/>
              </a:xfrm>
              <a:custGeom>
                <a:avLst/>
                <a:gdLst>
                  <a:gd name="T0" fmla="*/ 237 w 237"/>
                  <a:gd name="T1" fmla="*/ 394 h 394"/>
                  <a:gd name="T2" fmla="*/ 221 w 237"/>
                  <a:gd name="T3" fmla="*/ 260 h 394"/>
                  <a:gd name="T4" fmla="*/ 166 w 237"/>
                  <a:gd name="T5" fmla="*/ 134 h 394"/>
                  <a:gd name="T6" fmla="*/ 71 w 237"/>
                  <a:gd name="T7" fmla="*/ 39 h 394"/>
                  <a:gd name="T8" fmla="*/ 0 w 237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394">
                    <a:moveTo>
                      <a:pt x="237" y="394"/>
                    </a:moveTo>
                    <a:cubicBezTo>
                      <a:pt x="235" y="348"/>
                      <a:pt x="233" y="303"/>
                      <a:pt x="221" y="260"/>
                    </a:cubicBezTo>
                    <a:cubicBezTo>
                      <a:pt x="209" y="217"/>
                      <a:pt x="191" y="171"/>
                      <a:pt x="166" y="134"/>
                    </a:cubicBezTo>
                    <a:cubicBezTo>
                      <a:pt x="141" y="97"/>
                      <a:pt x="99" y="61"/>
                      <a:pt x="71" y="39"/>
                    </a:cubicBezTo>
                    <a:cubicBezTo>
                      <a:pt x="43" y="17"/>
                      <a:pt x="15" y="8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4482" y="2156"/>
                <a:ext cx="3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Symbol" panose="05050102010706020507" pitchFamily="18" charset="2"/>
                    <a:sym typeface="Symbol" pitchFamily="18" charset="2"/>
                  </a:rPr>
                  <a:t>q</a:t>
                </a:r>
                <a:endParaRPr lang="en-US" dirty="0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4971" y="2251"/>
                <a:ext cx="103" cy="254"/>
              </a:xfrm>
              <a:custGeom>
                <a:avLst/>
                <a:gdLst>
                  <a:gd name="T0" fmla="*/ 96 w 103"/>
                  <a:gd name="T1" fmla="*/ 254 h 254"/>
                  <a:gd name="T2" fmla="*/ 87 w 103"/>
                  <a:gd name="T3" fmla="*/ 126 h 254"/>
                  <a:gd name="T4" fmla="*/ 0 w 103"/>
                  <a:gd name="T5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254">
                    <a:moveTo>
                      <a:pt x="96" y="254"/>
                    </a:moveTo>
                    <a:cubicBezTo>
                      <a:pt x="95" y="233"/>
                      <a:pt x="103" y="168"/>
                      <a:pt x="87" y="126"/>
                    </a:cubicBezTo>
                    <a:cubicBezTo>
                      <a:pt x="71" y="84"/>
                      <a:pt x="18" y="2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5036" y="2228"/>
                <a:ext cx="3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Symbol" panose="05050102010706020507" pitchFamily="18" charset="2"/>
                    <a:sym typeface="Symbol" pitchFamily="18" charset="2"/>
                  </a:rPr>
                  <a:t>d</a:t>
                </a:r>
                <a:endParaRPr lang="en-US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5000" y="840"/>
              <a:ext cx="886" cy="1101"/>
              <a:chOff x="5000" y="976"/>
              <a:chExt cx="886" cy="1101"/>
            </a:xfrm>
          </p:grpSpPr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5232" y="976"/>
                <a:ext cx="65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  <a:r>
                  <a:rPr lang="en-US" baseline="-25000"/>
                  <a:t>2</a:t>
                </a:r>
                <a:r>
                  <a:rPr lang="en-US"/>
                  <a:t>, h</a:t>
                </a:r>
                <a:r>
                  <a:rPr lang="en-US" baseline="-25000"/>
                  <a:t>2</a:t>
                </a:r>
                <a:r>
                  <a:rPr lang="en-US"/>
                  <a:t>,</a:t>
                </a:r>
                <a:br>
                  <a:rPr lang="en-US"/>
                </a:br>
                <a:r>
                  <a:rPr lang="en-US"/>
                  <a:t>T</a:t>
                </a:r>
                <a:r>
                  <a:rPr lang="en-US" baseline="-25000"/>
                  <a:t>2</a:t>
                </a:r>
                <a:r>
                  <a:rPr lang="en-US"/>
                  <a:t>, </a:t>
                </a:r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>
                    <a:sym typeface="Symbol" pitchFamily="18" charset="2"/>
                  </a:rPr>
                  <a:t>2</a:t>
                </a:r>
                <a:endParaRPr lang="en-US" baseline="-2500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 flipV="1">
                <a:off x="5000" y="1792"/>
                <a:ext cx="410" cy="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5217" y="1789"/>
                <a:ext cx="3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r>
                  <a:rPr lang="en-US" baseline="-25000">
                    <a:sym typeface="Symbol" pitchFamily="18" charset="2"/>
                  </a:rPr>
                  <a:t>2</a:t>
                </a:r>
                <a:endParaRPr lang="en-US" baseline="-25000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3529" y="1229"/>
              <a:ext cx="1793" cy="827"/>
              <a:chOff x="3529" y="1229"/>
              <a:chExt cx="1793" cy="827"/>
            </a:xfrm>
          </p:grpSpPr>
          <p:sp>
            <p:nvSpPr>
              <p:cNvPr id="25" name="Freeform 32"/>
              <p:cNvSpPr>
                <a:spLocks/>
              </p:cNvSpPr>
              <p:nvPr/>
            </p:nvSpPr>
            <p:spPr bwMode="auto">
              <a:xfrm>
                <a:off x="3669" y="1229"/>
                <a:ext cx="111" cy="87"/>
              </a:xfrm>
              <a:custGeom>
                <a:avLst/>
                <a:gdLst>
                  <a:gd name="T0" fmla="*/ 111 w 111"/>
                  <a:gd name="T1" fmla="*/ 0 h 87"/>
                  <a:gd name="T2" fmla="*/ 71 w 111"/>
                  <a:gd name="T3" fmla="*/ 87 h 87"/>
                  <a:gd name="T4" fmla="*/ 0 w 111"/>
                  <a:gd name="T5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87">
                    <a:moveTo>
                      <a:pt x="111" y="0"/>
                    </a:moveTo>
                    <a:lnTo>
                      <a:pt x="71" y="87"/>
                    </a:lnTo>
                    <a:lnTo>
                      <a:pt x="0" y="5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5113" y="1568"/>
                <a:ext cx="95" cy="79"/>
              </a:xfrm>
              <a:custGeom>
                <a:avLst/>
                <a:gdLst>
                  <a:gd name="T0" fmla="*/ 95 w 95"/>
                  <a:gd name="T1" fmla="*/ 0 h 79"/>
                  <a:gd name="T2" fmla="*/ 55 w 95"/>
                  <a:gd name="T3" fmla="*/ 79 h 79"/>
                  <a:gd name="T4" fmla="*/ 0 w 95"/>
                  <a:gd name="T5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" h="79">
                    <a:moveTo>
                      <a:pt x="95" y="0"/>
                    </a:moveTo>
                    <a:lnTo>
                      <a:pt x="55" y="79"/>
                    </a:lnTo>
                    <a:lnTo>
                      <a:pt x="0" y="4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34"/>
              <p:cNvGrpSpPr>
                <a:grpSpLocks/>
              </p:cNvGrpSpPr>
              <p:nvPr/>
            </p:nvGrpSpPr>
            <p:grpSpPr bwMode="auto">
              <a:xfrm>
                <a:off x="3529" y="1363"/>
                <a:ext cx="1793" cy="693"/>
                <a:chOff x="3529" y="1499"/>
                <a:chExt cx="1793" cy="693"/>
              </a:xfrm>
            </p:grpSpPr>
            <p:sp>
              <p:nvSpPr>
                <p:cNvPr id="28" name="Freeform 35"/>
                <p:cNvSpPr>
                  <a:spLocks/>
                </p:cNvSpPr>
                <p:nvPr/>
              </p:nvSpPr>
              <p:spPr bwMode="auto">
                <a:xfrm>
                  <a:off x="3614" y="1499"/>
                  <a:ext cx="94" cy="111"/>
                </a:xfrm>
                <a:custGeom>
                  <a:avLst/>
                  <a:gdLst>
                    <a:gd name="T0" fmla="*/ 94 w 94"/>
                    <a:gd name="T1" fmla="*/ 111 h 111"/>
                    <a:gd name="T2" fmla="*/ 63 w 94"/>
                    <a:gd name="T3" fmla="*/ 40 h 111"/>
                    <a:gd name="T4" fmla="*/ 0 w 94"/>
                    <a:gd name="T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111">
                      <a:moveTo>
                        <a:pt x="94" y="111"/>
                      </a:moveTo>
                      <a:cubicBezTo>
                        <a:pt x="86" y="85"/>
                        <a:pt x="79" y="59"/>
                        <a:pt x="63" y="40"/>
                      </a:cubicBezTo>
                      <a:cubicBezTo>
                        <a:pt x="47" y="21"/>
                        <a:pt x="23" y="10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529" y="1566"/>
                  <a:ext cx="308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latin typeface="Symbol" panose="05050102010706020507" pitchFamily="18" charset="2"/>
                      <a:sym typeface="Symbol" pitchFamily="18" charset="2"/>
                    </a:rPr>
                    <a:t>q</a:t>
                  </a:r>
                  <a:endParaRPr lang="en-US" sz="2100" dirty="0"/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5050" y="1862"/>
                  <a:ext cx="55" cy="63"/>
                </a:xfrm>
                <a:custGeom>
                  <a:avLst/>
                  <a:gdLst>
                    <a:gd name="T0" fmla="*/ 55 w 55"/>
                    <a:gd name="T1" fmla="*/ 63 h 63"/>
                    <a:gd name="T2" fmla="*/ 0 w 55"/>
                    <a:gd name="T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5" h="63">
                      <a:moveTo>
                        <a:pt x="55" y="63"/>
                      </a:moveTo>
                      <a:cubicBezTo>
                        <a:pt x="46" y="53"/>
                        <a:pt x="12" y="13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903" y="1930"/>
                  <a:ext cx="419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latin typeface="Symbol" panose="05050102010706020507" pitchFamily="18" charset="2"/>
                      <a:sym typeface="Symbol" pitchFamily="18" charset="2"/>
                    </a:rPr>
                    <a:t>q</a:t>
                  </a:r>
                  <a:r>
                    <a:rPr lang="en-US" sz="2100" dirty="0" smtClean="0">
                      <a:sym typeface="Symbol" pitchFamily="18" charset="2"/>
                    </a:rPr>
                    <a:t>-</a:t>
                  </a:r>
                  <a:r>
                    <a:rPr lang="en-US" sz="2000" dirty="0" smtClean="0">
                      <a:latin typeface="Symbol" panose="05050102010706020507" pitchFamily="18" charset="2"/>
                      <a:sym typeface="Symbol" pitchFamily="18" charset="2"/>
                    </a:rPr>
                    <a:t>d</a:t>
                  </a:r>
                  <a:endParaRPr lang="en-US" sz="2100" dirty="0"/>
                </a:p>
              </p:txBody>
            </p:sp>
          </p:grp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3700" y="1148"/>
              <a:ext cx="823" cy="320"/>
              <a:chOff x="3700" y="1284"/>
              <a:chExt cx="823" cy="320"/>
            </a:xfrm>
          </p:grpSpPr>
          <p:sp>
            <p:nvSpPr>
              <p:cNvPr id="23" name="Line 40"/>
              <p:cNvSpPr>
                <a:spLocks noChangeShapeType="1"/>
              </p:cNvSpPr>
              <p:nvPr/>
            </p:nvSpPr>
            <p:spPr bwMode="auto">
              <a:xfrm>
                <a:off x="3700" y="1322"/>
                <a:ext cx="613" cy="28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41"/>
              <p:cNvSpPr txBox="1">
                <a:spLocks noChangeArrowheads="1"/>
              </p:cNvSpPr>
              <p:nvPr/>
            </p:nvSpPr>
            <p:spPr bwMode="auto">
              <a:xfrm>
                <a:off x="4168" y="128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1n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5133" y="1338"/>
              <a:ext cx="457" cy="323"/>
              <a:chOff x="5133" y="1474"/>
              <a:chExt cx="457" cy="323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5133" y="1672"/>
                <a:ext cx="270" cy="1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5235" y="147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2n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3215" y="1175"/>
              <a:ext cx="497" cy="317"/>
              <a:chOff x="3215" y="1311"/>
              <a:chExt cx="497" cy="317"/>
            </a:xfrm>
          </p:grpSpPr>
          <p:sp>
            <p:nvSpPr>
              <p:cNvPr id="19" name="Line 46"/>
              <p:cNvSpPr>
                <a:spLocks noChangeShapeType="1"/>
              </p:cNvSpPr>
              <p:nvPr/>
            </p:nvSpPr>
            <p:spPr bwMode="auto">
              <a:xfrm flipV="1">
                <a:off x="3574" y="131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47"/>
              <p:cNvSpPr txBox="1">
                <a:spLocks noChangeArrowheads="1"/>
              </p:cNvSpPr>
              <p:nvPr/>
            </p:nvSpPr>
            <p:spPr bwMode="auto">
              <a:xfrm>
                <a:off x="3215" y="1340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4904" y="1250"/>
              <a:ext cx="355" cy="570"/>
              <a:chOff x="4904" y="1386"/>
              <a:chExt cx="355" cy="570"/>
            </a:xfrm>
          </p:grpSpPr>
          <p:sp>
            <p:nvSpPr>
              <p:cNvPr id="17" name="Line 49"/>
              <p:cNvSpPr>
                <a:spLocks noChangeShapeType="1"/>
              </p:cNvSpPr>
              <p:nvPr/>
            </p:nvSpPr>
            <p:spPr bwMode="auto">
              <a:xfrm flipV="1">
                <a:off x="5007" y="166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4904" y="1386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2t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11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Solution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858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given M</a:t>
            </a:r>
            <a:r>
              <a:rPr lang="en-US" baseline="-25000" dirty="0" smtClean="0"/>
              <a:t>1</a:t>
            </a:r>
            <a:r>
              <a:rPr lang="en-US" dirty="0" smtClean="0"/>
              <a:t> and shock angle, 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from </a:t>
            </a:r>
            <a:r>
              <a:rPr lang="en-US" dirty="0" err="1" smtClean="0"/>
              <a:t>eqn</a:t>
            </a:r>
            <a:r>
              <a:rPr lang="en-US" dirty="0" smtClean="0"/>
              <a:t> or use oblique shock table</a:t>
            </a:r>
            <a:r>
              <a:rPr lang="en-US" altLang="zh-CN" dirty="0" smtClean="0"/>
              <a:t>/chart</a:t>
            </a:r>
            <a:endParaRPr lang="en-US" dirty="0" smtClean="0"/>
          </a:p>
          <a:p>
            <a:pPr lvl="1"/>
            <a:r>
              <a:rPr lang="en-US" dirty="0" smtClean="0"/>
              <a:t>Calculate M</a:t>
            </a:r>
            <a:r>
              <a:rPr lang="en-US" baseline="-25000" dirty="0" smtClean="0"/>
              <a:t>1n</a:t>
            </a:r>
            <a:r>
              <a:rPr lang="en-US" dirty="0" smtClean="0"/>
              <a:t>=M</a:t>
            </a:r>
            <a:r>
              <a:rPr lang="en-US" baseline="-25000" dirty="0" smtClean="0"/>
              <a:t>1</a:t>
            </a:r>
            <a:r>
              <a:rPr lang="en-US" dirty="0" smtClean="0"/>
              <a:t>sin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</a:p>
          <a:p>
            <a:pPr lvl="1"/>
            <a:r>
              <a:rPr lang="en-US" dirty="0" smtClean="0"/>
              <a:t>Use normal shock tables or Mach relations to get property ratio</a:t>
            </a:r>
          </a:p>
          <a:p>
            <a:pPr lvl="1"/>
            <a:r>
              <a:rPr lang="en-US" dirty="0" smtClean="0"/>
              <a:t>Get M</a:t>
            </a:r>
            <a:r>
              <a:rPr lang="en-US" baseline="-25000" dirty="0" smtClean="0"/>
              <a:t>2</a:t>
            </a:r>
            <a:r>
              <a:rPr lang="en-US" dirty="0" smtClean="0"/>
              <a:t> from M</a:t>
            </a:r>
            <a:r>
              <a:rPr lang="en-US" baseline="-25000" dirty="0" smtClean="0"/>
              <a:t>2</a:t>
            </a:r>
            <a:r>
              <a:rPr lang="en-US" dirty="0" smtClean="0"/>
              <a:t>=M</a:t>
            </a:r>
            <a:r>
              <a:rPr lang="en-US" baseline="-25000" dirty="0" smtClean="0"/>
              <a:t>2n</a:t>
            </a:r>
            <a:r>
              <a:rPr lang="en-US" dirty="0" smtClean="0"/>
              <a:t>/sin(</a:t>
            </a:r>
            <a:r>
              <a:rPr lang="en-US" dirty="0" smtClean="0">
                <a:latin typeface="Symbol" panose="05050102010706020507" pitchFamily="18" charset="2"/>
              </a:rPr>
              <a:t>q-d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If given M</a:t>
            </a:r>
            <a:r>
              <a:rPr lang="en-US" baseline="-25000" dirty="0" smtClean="0"/>
              <a:t>1</a:t>
            </a:r>
            <a:r>
              <a:rPr lang="en-US" dirty="0" smtClean="0"/>
              <a:t> and turning angle, </a:t>
            </a:r>
            <a:r>
              <a:rPr lang="en-US" dirty="0">
                <a:latin typeface="Symbol" panose="05050102010706020507" pitchFamily="18" charset="2"/>
              </a:rPr>
              <a:t>d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latin typeface="Symbol" panose="05050102010706020507" pitchFamily="18" charset="2"/>
              </a:rPr>
              <a:t>q </a:t>
            </a:r>
            <a:r>
              <a:rPr lang="en-US" dirty="0" smtClean="0"/>
              <a:t>from </a:t>
            </a:r>
            <a:r>
              <a:rPr lang="en-US" dirty="0" err="1" smtClean="0"/>
              <a:t>eqn</a:t>
            </a:r>
            <a:r>
              <a:rPr lang="en-US" dirty="0" smtClean="0"/>
              <a:t> (iteration) or use oblique shock table</a:t>
            </a:r>
          </a:p>
          <a:p>
            <a:pPr lvl="1"/>
            <a:r>
              <a:rPr lang="en-US" dirty="0" smtClean="0"/>
              <a:t>Steps above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135398" y="2204151"/>
            <a:ext cx="2852738" cy="1549400"/>
            <a:chOff x="4236" y="1164"/>
            <a:chExt cx="1797" cy="976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461" y="1514"/>
              <a:ext cx="2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241" y="1785"/>
              <a:ext cx="1626" cy="354"/>
            </a:xfrm>
            <a:custGeom>
              <a:avLst/>
              <a:gdLst>
                <a:gd name="T0" fmla="*/ 0 w 1626"/>
                <a:gd name="T1" fmla="*/ 174 h 354"/>
                <a:gd name="T2" fmla="*/ 972 w 1626"/>
                <a:gd name="T3" fmla="*/ 174 h 354"/>
                <a:gd name="T4" fmla="*/ 1626 w 1626"/>
                <a:gd name="T5" fmla="*/ 0 h 354"/>
                <a:gd name="T6" fmla="*/ 1626 w 1626"/>
                <a:gd name="T7" fmla="*/ 348 h 354"/>
                <a:gd name="T8" fmla="*/ 0 w 1626"/>
                <a:gd name="T9" fmla="*/ 354 h 354"/>
                <a:gd name="T10" fmla="*/ 0 w 1626"/>
                <a:gd name="T11" fmla="*/ 16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354">
                  <a:moveTo>
                    <a:pt x="0" y="174"/>
                  </a:moveTo>
                  <a:lnTo>
                    <a:pt x="972" y="174"/>
                  </a:lnTo>
                  <a:lnTo>
                    <a:pt x="1626" y="0"/>
                  </a:lnTo>
                  <a:lnTo>
                    <a:pt x="1626" y="348"/>
                  </a:lnTo>
                  <a:lnTo>
                    <a:pt x="0" y="354"/>
                  </a:lnTo>
                  <a:lnTo>
                    <a:pt x="0" y="16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261" y="1529"/>
              <a:ext cx="38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560" y="1907"/>
              <a:ext cx="3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6600"/>
                  </a:solidFill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dirty="0">
                <a:solidFill>
                  <a:srgbClr val="0066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95" y="1816"/>
              <a:ext cx="75" cy="137"/>
            </a:xfrm>
            <a:custGeom>
              <a:avLst/>
              <a:gdLst>
                <a:gd name="T0" fmla="*/ 0 w 75"/>
                <a:gd name="T1" fmla="*/ 0 h 137"/>
                <a:gd name="T2" fmla="*/ 63 w 75"/>
                <a:gd name="T3" fmla="*/ 75 h 137"/>
                <a:gd name="T4" fmla="*/ 70 w 75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37">
                  <a:moveTo>
                    <a:pt x="0" y="0"/>
                  </a:moveTo>
                  <a:cubicBezTo>
                    <a:pt x="11" y="13"/>
                    <a:pt x="51" y="52"/>
                    <a:pt x="63" y="75"/>
                  </a:cubicBezTo>
                  <a:cubicBezTo>
                    <a:pt x="75" y="98"/>
                    <a:pt x="69" y="124"/>
                    <a:pt x="70" y="137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5238" y="1164"/>
              <a:ext cx="451" cy="78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774" y="1722"/>
              <a:ext cx="994" cy="142"/>
            </a:xfrm>
            <a:custGeom>
              <a:avLst/>
              <a:gdLst>
                <a:gd name="T0" fmla="*/ 0 w 994"/>
                <a:gd name="T1" fmla="*/ 142 h 142"/>
                <a:gd name="T2" fmla="*/ 496 w 994"/>
                <a:gd name="T3" fmla="*/ 142 h 142"/>
                <a:gd name="T4" fmla="*/ 994 w 994"/>
                <a:gd name="T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4" h="142">
                  <a:moveTo>
                    <a:pt x="0" y="142"/>
                  </a:moveTo>
                  <a:lnTo>
                    <a:pt x="496" y="142"/>
                  </a:lnTo>
                  <a:lnTo>
                    <a:pt x="99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579" y="1351"/>
              <a:ext cx="290" cy="581"/>
            </a:xfrm>
            <a:custGeom>
              <a:avLst/>
              <a:gdLst>
                <a:gd name="T0" fmla="*/ 0 w 290"/>
                <a:gd name="T1" fmla="*/ 0 h 557"/>
                <a:gd name="T2" fmla="*/ 130 w 290"/>
                <a:gd name="T3" fmla="*/ 122 h 557"/>
                <a:gd name="T4" fmla="*/ 213 w 290"/>
                <a:gd name="T5" fmla="*/ 236 h 557"/>
                <a:gd name="T6" fmla="*/ 260 w 290"/>
                <a:gd name="T7" fmla="*/ 363 h 557"/>
                <a:gd name="T8" fmla="*/ 290 w 290"/>
                <a:gd name="T9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57">
                  <a:moveTo>
                    <a:pt x="0" y="0"/>
                  </a:moveTo>
                  <a:cubicBezTo>
                    <a:pt x="22" y="20"/>
                    <a:pt x="95" y="83"/>
                    <a:pt x="130" y="122"/>
                  </a:cubicBezTo>
                  <a:cubicBezTo>
                    <a:pt x="165" y="161"/>
                    <a:pt x="191" y="196"/>
                    <a:pt x="213" y="236"/>
                  </a:cubicBezTo>
                  <a:cubicBezTo>
                    <a:pt x="235" y="276"/>
                    <a:pt x="247" y="310"/>
                    <a:pt x="260" y="363"/>
                  </a:cubicBezTo>
                  <a:cubicBezTo>
                    <a:pt x="273" y="416"/>
                    <a:pt x="284" y="517"/>
                    <a:pt x="290" y="55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236" y="1771"/>
              <a:ext cx="1650" cy="180"/>
            </a:xfrm>
            <a:custGeom>
              <a:avLst/>
              <a:gdLst>
                <a:gd name="T0" fmla="*/ 0 w 1650"/>
                <a:gd name="T1" fmla="*/ 180 h 180"/>
                <a:gd name="T2" fmla="*/ 963 w 1650"/>
                <a:gd name="T3" fmla="*/ 180 h 180"/>
                <a:gd name="T4" fmla="*/ 1650 w 1650"/>
                <a:gd name="T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0" h="180">
                  <a:moveTo>
                    <a:pt x="0" y="180"/>
                  </a:moveTo>
                  <a:lnTo>
                    <a:pt x="963" y="180"/>
                  </a:lnTo>
                  <a:lnTo>
                    <a:pt x="165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215" y="1951"/>
              <a:ext cx="652" cy="7"/>
            </a:xfrm>
            <a:custGeom>
              <a:avLst/>
              <a:gdLst>
                <a:gd name="T0" fmla="*/ 0 w 652"/>
                <a:gd name="T1" fmla="*/ 0 h 7"/>
                <a:gd name="T2" fmla="*/ 652 w 652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2" h="7">
                  <a:moveTo>
                    <a:pt x="0" y="0"/>
                  </a:moveTo>
                  <a:lnTo>
                    <a:pt x="652" y="7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701" y="1228"/>
              <a:ext cx="3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0" dirty="0"/>
                <a:t>M</a:t>
              </a:r>
              <a:r>
                <a:rPr lang="en-US" sz="2200" baseline="-25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Shock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14445" r="5320" b="36666"/>
          <a:stretch/>
        </p:blipFill>
        <p:spPr>
          <a:xfrm rot="10800000">
            <a:off x="381000" y="1066800"/>
            <a:ext cx="7008670" cy="5410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92580" y="4130040"/>
            <a:ext cx="76200" cy="7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4"/>
          </p:cNvCxnSpPr>
          <p:nvPr/>
        </p:nvCxnSpPr>
        <p:spPr>
          <a:xfrm>
            <a:off x="1630680" y="4206240"/>
            <a:ext cx="0" cy="143256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600200" y="1402080"/>
            <a:ext cx="76200" cy="7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9670" y="2133600"/>
            <a:ext cx="167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M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two solutions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Example1 – Known Shock Angle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477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Given: Uniform Mach 1.5 air flow (P=50 </a:t>
            </a:r>
            <a:r>
              <a:rPr lang="en-US" dirty="0" err="1" smtClean="0"/>
              <a:t>kPa</a:t>
            </a:r>
            <a:r>
              <a:rPr lang="en-US" dirty="0" smtClean="0"/>
              <a:t>, T=345 K) approaching sharp concave corner. Oblique shock produced with shock angle of 60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Find: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o2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(turning angle)</a:t>
            </a:r>
          </a:p>
          <a:p>
            <a:r>
              <a:rPr lang="en-US" dirty="0" smtClean="0"/>
              <a:t>Assume: TPG/CPG with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=1.4, steady, adiabatic, no work, </a:t>
            </a:r>
            <a:r>
              <a:rPr lang="en-US" dirty="0" err="1" smtClean="0"/>
              <a:t>invisid</a:t>
            </a:r>
            <a:r>
              <a:rPr lang="en-US" dirty="0" smtClean="0"/>
              <a:t> except for 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212"/>
          <p:cNvGrpSpPr>
            <a:grpSpLocks/>
          </p:cNvGrpSpPr>
          <p:nvPr/>
        </p:nvGrpSpPr>
        <p:grpSpPr bwMode="auto">
          <a:xfrm>
            <a:off x="5638800" y="3600368"/>
            <a:ext cx="3414713" cy="1644650"/>
            <a:chOff x="3598" y="1324"/>
            <a:chExt cx="2151" cy="1036"/>
          </a:xfrm>
        </p:grpSpPr>
        <p:sp>
          <p:nvSpPr>
            <p:cNvPr id="7" name="Text Box 198"/>
            <p:cNvSpPr txBox="1">
              <a:spLocks noChangeArrowheads="1"/>
            </p:cNvSpPr>
            <p:nvPr/>
          </p:nvSpPr>
          <p:spPr bwMode="auto">
            <a:xfrm>
              <a:off x="5066" y="1735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r>
                <a:rPr lang="en-US" sz="2000" dirty="0" smtClean="0">
                  <a:sym typeface="Symbol" pitchFamily="18" charset="2"/>
                </a:rPr>
                <a:t>=60</a:t>
              </a:r>
              <a:r>
                <a:rPr lang="en-US" sz="2000" dirty="0">
                  <a:cs typeface="Times New Roman" pitchFamily="18" charset="0"/>
                  <a:sym typeface="Symbol" pitchFamily="18" charset="2"/>
                </a:rPr>
                <a:t>°</a:t>
              </a:r>
              <a:endParaRPr lang="en-US" sz="2000" dirty="0"/>
            </a:p>
          </p:txBody>
        </p:sp>
        <p:sp>
          <p:nvSpPr>
            <p:cNvPr id="8" name="Freeform 200"/>
            <p:cNvSpPr>
              <a:spLocks/>
            </p:cNvSpPr>
            <p:nvPr/>
          </p:nvSpPr>
          <p:spPr bwMode="auto">
            <a:xfrm>
              <a:off x="3957" y="2006"/>
              <a:ext cx="1626" cy="354"/>
            </a:xfrm>
            <a:custGeom>
              <a:avLst/>
              <a:gdLst>
                <a:gd name="T0" fmla="*/ 0 w 1626"/>
                <a:gd name="T1" fmla="*/ 174 h 354"/>
                <a:gd name="T2" fmla="*/ 972 w 1626"/>
                <a:gd name="T3" fmla="*/ 174 h 354"/>
                <a:gd name="T4" fmla="*/ 1626 w 1626"/>
                <a:gd name="T5" fmla="*/ 0 h 354"/>
                <a:gd name="T6" fmla="*/ 1626 w 1626"/>
                <a:gd name="T7" fmla="*/ 348 h 354"/>
                <a:gd name="T8" fmla="*/ 0 w 1626"/>
                <a:gd name="T9" fmla="*/ 354 h 354"/>
                <a:gd name="T10" fmla="*/ 0 w 1626"/>
                <a:gd name="T11" fmla="*/ 16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354">
                  <a:moveTo>
                    <a:pt x="0" y="174"/>
                  </a:moveTo>
                  <a:lnTo>
                    <a:pt x="972" y="174"/>
                  </a:lnTo>
                  <a:lnTo>
                    <a:pt x="1626" y="0"/>
                  </a:lnTo>
                  <a:lnTo>
                    <a:pt x="1626" y="348"/>
                  </a:lnTo>
                  <a:lnTo>
                    <a:pt x="0" y="354"/>
                  </a:lnTo>
                  <a:lnTo>
                    <a:pt x="0" y="16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01"/>
            <p:cNvSpPr txBox="1">
              <a:spLocks noChangeArrowheads="1"/>
            </p:cNvSpPr>
            <p:nvPr/>
          </p:nvSpPr>
          <p:spPr bwMode="auto">
            <a:xfrm>
              <a:off x="3598" y="1324"/>
              <a:ext cx="1187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1</a:t>
              </a:r>
              <a:r>
                <a:rPr lang="en-US"/>
                <a:t>=1.5</a:t>
              </a:r>
              <a:br>
                <a:rPr lang="en-US"/>
              </a:br>
              <a:r>
                <a:rPr lang="en-US"/>
                <a:t>T</a:t>
              </a:r>
              <a:r>
                <a:rPr lang="en-US" baseline="-25000"/>
                <a:t>1</a:t>
              </a:r>
              <a:r>
                <a:rPr lang="en-US"/>
                <a:t>=345K</a:t>
              </a:r>
              <a:br>
                <a:rPr lang="en-US"/>
              </a:br>
              <a:r>
                <a:rPr lang="en-US"/>
                <a:t>p</a:t>
              </a:r>
              <a:r>
                <a:rPr lang="en-US" baseline="-25000"/>
                <a:t>1</a:t>
              </a:r>
              <a:r>
                <a:rPr lang="en-US"/>
                <a:t>=50kPa</a:t>
              </a:r>
              <a:endParaRPr lang="en-US" sz="2200" baseline="-25000"/>
            </a:p>
          </p:txBody>
        </p:sp>
        <p:sp>
          <p:nvSpPr>
            <p:cNvPr id="10" name="Text Box 202"/>
            <p:cNvSpPr txBox="1">
              <a:spLocks noChangeArrowheads="1"/>
            </p:cNvSpPr>
            <p:nvPr/>
          </p:nvSpPr>
          <p:spPr bwMode="auto">
            <a:xfrm>
              <a:off x="5276" y="2104"/>
              <a:ext cx="3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6600"/>
                  </a:solidFill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dirty="0">
                <a:solidFill>
                  <a:srgbClr val="0066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Freeform 203"/>
            <p:cNvSpPr>
              <a:spLocks/>
            </p:cNvSpPr>
            <p:nvPr/>
          </p:nvSpPr>
          <p:spPr bwMode="auto">
            <a:xfrm>
              <a:off x="5411" y="2037"/>
              <a:ext cx="75" cy="137"/>
            </a:xfrm>
            <a:custGeom>
              <a:avLst/>
              <a:gdLst>
                <a:gd name="T0" fmla="*/ 0 w 75"/>
                <a:gd name="T1" fmla="*/ 0 h 137"/>
                <a:gd name="T2" fmla="*/ 63 w 75"/>
                <a:gd name="T3" fmla="*/ 75 h 137"/>
                <a:gd name="T4" fmla="*/ 70 w 75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37">
                  <a:moveTo>
                    <a:pt x="0" y="0"/>
                  </a:moveTo>
                  <a:cubicBezTo>
                    <a:pt x="11" y="13"/>
                    <a:pt x="51" y="52"/>
                    <a:pt x="63" y="75"/>
                  </a:cubicBezTo>
                  <a:cubicBezTo>
                    <a:pt x="75" y="98"/>
                    <a:pt x="69" y="124"/>
                    <a:pt x="70" y="137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04"/>
            <p:cNvSpPr>
              <a:spLocks noChangeShapeType="1"/>
            </p:cNvSpPr>
            <p:nvPr/>
          </p:nvSpPr>
          <p:spPr bwMode="auto">
            <a:xfrm flipV="1">
              <a:off x="4922" y="1385"/>
              <a:ext cx="451" cy="78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5"/>
            <p:cNvSpPr>
              <a:spLocks/>
            </p:cNvSpPr>
            <p:nvPr/>
          </p:nvSpPr>
          <p:spPr bwMode="auto">
            <a:xfrm>
              <a:off x="4490" y="1943"/>
              <a:ext cx="994" cy="142"/>
            </a:xfrm>
            <a:custGeom>
              <a:avLst/>
              <a:gdLst>
                <a:gd name="T0" fmla="*/ 0 w 994"/>
                <a:gd name="T1" fmla="*/ 142 h 142"/>
                <a:gd name="T2" fmla="*/ 496 w 994"/>
                <a:gd name="T3" fmla="*/ 142 h 142"/>
                <a:gd name="T4" fmla="*/ 994 w 994"/>
                <a:gd name="T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4" h="142">
                  <a:moveTo>
                    <a:pt x="0" y="142"/>
                  </a:moveTo>
                  <a:lnTo>
                    <a:pt x="496" y="142"/>
                  </a:lnTo>
                  <a:lnTo>
                    <a:pt x="99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06"/>
            <p:cNvSpPr>
              <a:spLocks/>
            </p:cNvSpPr>
            <p:nvPr/>
          </p:nvSpPr>
          <p:spPr bwMode="auto">
            <a:xfrm>
              <a:off x="5295" y="1572"/>
              <a:ext cx="290" cy="581"/>
            </a:xfrm>
            <a:custGeom>
              <a:avLst/>
              <a:gdLst>
                <a:gd name="T0" fmla="*/ 0 w 290"/>
                <a:gd name="T1" fmla="*/ 0 h 557"/>
                <a:gd name="T2" fmla="*/ 130 w 290"/>
                <a:gd name="T3" fmla="*/ 122 h 557"/>
                <a:gd name="T4" fmla="*/ 213 w 290"/>
                <a:gd name="T5" fmla="*/ 236 h 557"/>
                <a:gd name="T6" fmla="*/ 260 w 290"/>
                <a:gd name="T7" fmla="*/ 363 h 557"/>
                <a:gd name="T8" fmla="*/ 290 w 290"/>
                <a:gd name="T9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57">
                  <a:moveTo>
                    <a:pt x="0" y="0"/>
                  </a:moveTo>
                  <a:cubicBezTo>
                    <a:pt x="22" y="20"/>
                    <a:pt x="95" y="83"/>
                    <a:pt x="130" y="122"/>
                  </a:cubicBezTo>
                  <a:cubicBezTo>
                    <a:pt x="165" y="161"/>
                    <a:pt x="191" y="196"/>
                    <a:pt x="213" y="236"/>
                  </a:cubicBezTo>
                  <a:cubicBezTo>
                    <a:pt x="235" y="276"/>
                    <a:pt x="247" y="310"/>
                    <a:pt x="260" y="363"/>
                  </a:cubicBezTo>
                  <a:cubicBezTo>
                    <a:pt x="273" y="416"/>
                    <a:pt x="284" y="517"/>
                    <a:pt x="290" y="55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7"/>
            <p:cNvSpPr>
              <a:spLocks/>
            </p:cNvSpPr>
            <p:nvPr/>
          </p:nvSpPr>
          <p:spPr bwMode="auto">
            <a:xfrm>
              <a:off x="3952" y="1992"/>
              <a:ext cx="1650" cy="180"/>
            </a:xfrm>
            <a:custGeom>
              <a:avLst/>
              <a:gdLst>
                <a:gd name="T0" fmla="*/ 0 w 1650"/>
                <a:gd name="T1" fmla="*/ 180 h 180"/>
                <a:gd name="T2" fmla="*/ 963 w 1650"/>
                <a:gd name="T3" fmla="*/ 180 h 180"/>
                <a:gd name="T4" fmla="*/ 1650 w 1650"/>
                <a:gd name="T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0" h="180">
                  <a:moveTo>
                    <a:pt x="0" y="180"/>
                  </a:moveTo>
                  <a:lnTo>
                    <a:pt x="963" y="180"/>
                  </a:lnTo>
                  <a:lnTo>
                    <a:pt x="165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08"/>
            <p:cNvSpPr>
              <a:spLocks/>
            </p:cNvSpPr>
            <p:nvPr/>
          </p:nvSpPr>
          <p:spPr bwMode="auto">
            <a:xfrm>
              <a:off x="4931" y="2172"/>
              <a:ext cx="652" cy="7"/>
            </a:xfrm>
            <a:custGeom>
              <a:avLst/>
              <a:gdLst>
                <a:gd name="T0" fmla="*/ 0 w 652"/>
                <a:gd name="T1" fmla="*/ 0 h 7"/>
                <a:gd name="T2" fmla="*/ 652 w 652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2" h="7">
                  <a:moveTo>
                    <a:pt x="0" y="0"/>
                  </a:moveTo>
                  <a:lnTo>
                    <a:pt x="652" y="7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10"/>
            <p:cNvSpPr>
              <a:spLocks noChangeArrowheads="1"/>
            </p:cNvSpPr>
            <p:nvPr/>
          </p:nvSpPr>
          <p:spPr bwMode="auto">
            <a:xfrm>
              <a:off x="5417" y="1449"/>
              <a:ext cx="3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0"/>
                <a:t>M</a:t>
              </a:r>
              <a:r>
                <a:rPr lang="en-US" sz="2200" baseline="-25000"/>
                <a:t>2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486400" cy="4525963"/>
          </a:xfrm>
        </p:spPr>
        <p:txBody>
          <a:bodyPr/>
          <a:lstStyle/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o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Calculate normal component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>
                <a:latin typeface="Symbol" panose="05050102010706020507" pitchFamily="18" charset="2"/>
              </a:rPr>
              <a:t>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315715"/>
              </p:ext>
            </p:extLst>
          </p:nvPr>
        </p:nvGraphicFramePr>
        <p:xfrm>
          <a:off x="1600200" y="1828800"/>
          <a:ext cx="3429000" cy="118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" name="Equation" r:id="rId3" imgW="1841400" imgH="634680" progId="Equation.DSMT4">
                  <p:embed/>
                </p:oleObj>
              </mc:Choice>
              <mc:Fallback>
                <p:oleObj name="Equation" r:id="rId3" imgW="184140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3429000" cy="1180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80565"/>
              </p:ext>
            </p:extLst>
          </p:nvPr>
        </p:nvGraphicFramePr>
        <p:xfrm>
          <a:off x="1066800" y="3657600"/>
          <a:ext cx="37607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" name="Equation" r:id="rId5" imgW="2019240" imgH="241200" progId="Equation.DSMT4">
                  <p:embed/>
                </p:oleObj>
              </mc:Choice>
              <mc:Fallback>
                <p:oleObj name="Equation" r:id="rId5" imgW="20192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37607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54524"/>
              </p:ext>
            </p:extLst>
          </p:nvPr>
        </p:nvGraphicFramePr>
        <p:xfrm>
          <a:off x="990600" y="4114800"/>
          <a:ext cx="4776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2" name="Equation" r:id="rId7" imgW="2565360" imgH="228600" progId="Equation.DSMT4">
                  <p:embed/>
                </p:oleObj>
              </mc:Choice>
              <mc:Fallback>
                <p:oleObj name="Equation" r:id="rId7" imgW="2565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47767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039997"/>
              </p:ext>
            </p:extLst>
          </p:nvPr>
        </p:nvGraphicFramePr>
        <p:xfrm>
          <a:off x="6124575" y="4114800"/>
          <a:ext cx="264953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3" name="Equation" r:id="rId9" imgW="1422360" imgH="685800" progId="Equation.DSMT4">
                  <p:embed/>
                </p:oleObj>
              </mc:Choice>
              <mc:Fallback>
                <p:oleObj name="Equation" r:id="rId9" imgW="142236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114800"/>
                        <a:ext cx="264953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24368"/>
              </p:ext>
            </p:extLst>
          </p:nvPr>
        </p:nvGraphicFramePr>
        <p:xfrm>
          <a:off x="838200" y="5029200"/>
          <a:ext cx="5970588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" name="Equation" r:id="rId11" imgW="3085920" imgH="609480" progId="Equation.DSMT4">
                  <p:embed/>
                </p:oleObj>
              </mc:Choice>
              <mc:Fallback>
                <p:oleObj name="Equation" r:id="rId11" imgW="3085920" imgH="609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5970588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84241"/>
              </p:ext>
            </p:extLst>
          </p:nvPr>
        </p:nvGraphicFramePr>
        <p:xfrm>
          <a:off x="1447800" y="6172200"/>
          <a:ext cx="36433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" name="Equation" r:id="rId13" imgW="1955520" imgH="228600" progId="Equation.DSMT4">
                  <p:embed/>
                </p:oleObj>
              </mc:Choice>
              <mc:Fallback>
                <p:oleObj name="Equation" r:id="rId13" imgW="19555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172200"/>
                        <a:ext cx="364331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6107668"/>
            <a:ext cx="6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2346" y="6107668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Supersonic flow OK after oblique shock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5029200" y="2071689"/>
            <a:ext cx="3414713" cy="1646238"/>
            <a:chOff x="3598" y="1324"/>
            <a:chExt cx="2151" cy="1037"/>
          </a:xfrm>
        </p:grpSpPr>
        <p:sp>
          <p:nvSpPr>
            <p:cNvPr id="15" name="Text Box 122"/>
            <p:cNvSpPr txBox="1">
              <a:spLocks noChangeArrowheads="1"/>
            </p:cNvSpPr>
            <p:nvPr/>
          </p:nvSpPr>
          <p:spPr bwMode="auto">
            <a:xfrm>
              <a:off x="5066" y="1735"/>
              <a:ext cx="5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r>
                <a:rPr lang="en-US" sz="2000" dirty="0" smtClean="0">
                  <a:sym typeface="Symbol" pitchFamily="18" charset="2"/>
                </a:rPr>
                <a:t>=60</a:t>
              </a:r>
              <a:r>
                <a:rPr lang="en-US" sz="2000" dirty="0">
                  <a:cs typeface="Times New Roman" pitchFamily="18" charset="0"/>
                  <a:sym typeface="Symbol" pitchFamily="18" charset="2"/>
                </a:rPr>
                <a:t>°</a:t>
              </a:r>
              <a:endParaRPr lang="en-US" sz="2000" dirty="0"/>
            </a:p>
          </p:txBody>
        </p:sp>
        <p:sp>
          <p:nvSpPr>
            <p:cNvPr id="16" name="Freeform 123"/>
            <p:cNvSpPr>
              <a:spLocks/>
            </p:cNvSpPr>
            <p:nvPr/>
          </p:nvSpPr>
          <p:spPr bwMode="auto">
            <a:xfrm>
              <a:off x="3957" y="2006"/>
              <a:ext cx="1626" cy="354"/>
            </a:xfrm>
            <a:custGeom>
              <a:avLst/>
              <a:gdLst>
                <a:gd name="T0" fmla="*/ 0 w 1626"/>
                <a:gd name="T1" fmla="*/ 174 h 354"/>
                <a:gd name="T2" fmla="*/ 972 w 1626"/>
                <a:gd name="T3" fmla="*/ 174 h 354"/>
                <a:gd name="T4" fmla="*/ 1626 w 1626"/>
                <a:gd name="T5" fmla="*/ 0 h 354"/>
                <a:gd name="T6" fmla="*/ 1626 w 1626"/>
                <a:gd name="T7" fmla="*/ 348 h 354"/>
                <a:gd name="T8" fmla="*/ 0 w 1626"/>
                <a:gd name="T9" fmla="*/ 354 h 354"/>
                <a:gd name="T10" fmla="*/ 0 w 1626"/>
                <a:gd name="T11" fmla="*/ 16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354">
                  <a:moveTo>
                    <a:pt x="0" y="174"/>
                  </a:moveTo>
                  <a:lnTo>
                    <a:pt x="972" y="174"/>
                  </a:lnTo>
                  <a:lnTo>
                    <a:pt x="1626" y="0"/>
                  </a:lnTo>
                  <a:lnTo>
                    <a:pt x="1626" y="348"/>
                  </a:lnTo>
                  <a:lnTo>
                    <a:pt x="0" y="354"/>
                  </a:lnTo>
                  <a:lnTo>
                    <a:pt x="0" y="16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24"/>
            <p:cNvSpPr txBox="1">
              <a:spLocks noChangeArrowheads="1"/>
            </p:cNvSpPr>
            <p:nvPr/>
          </p:nvSpPr>
          <p:spPr bwMode="auto">
            <a:xfrm>
              <a:off x="3598" y="1324"/>
              <a:ext cx="1187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1</a:t>
              </a:r>
              <a:r>
                <a:rPr lang="en-US"/>
                <a:t>=1.5</a:t>
              </a:r>
              <a:br>
                <a:rPr lang="en-US"/>
              </a:br>
              <a:r>
                <a:rPr lang="en-US"/>
                <a:t>T</a:t>
              </a:r>
              <a:r>
                <a:rPr lang="en-US" baseline="-25000"/>
                <a:t>1</a:t>
              </a:r>
              <a:r>
                <a:rPr lang="en-US"/>
                <a:t>=345K</a:t>
              </a:r>
              <a:br>
                <a:rPr lang="en-US"/>
              </a:br>
              <a:r>
                <a:rPr lang="en-US"/>
                <a:t>p</a:t>
              </a:r>
              <a:r>
                <a:rPr lang="en-US" baseline="-25000"/>
                <a:t>1</a:t>
              </a:r>
              <a:r>
                <a:rPr lang="en-US"/>
                <a:t>=50kPa</a:t>
              </a:r>
              <a:endParaRPr lang="en-US" sz="2200" baseline="-25000"/>
            </a:p>
          </p:txBody>
        </p:sp>
        <p:sp>
          <p:nvSpPr>
            <p:cNvPr id="18" name="Text Box 125"/>
            <p:cNvSpPr txBox="1">
              <a:spLocks noChangeArrowheads="1"/>
            </p:cNvSpPr>
            <p:nvPr/>
          </p:nvSpPr>
          <p:spPr bwMode="auto">
            <a:xfrm>
              <a:off x="5276" y="2128"/>
              <a:ext cx="3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6600"/>
                  </a:solidFill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dirty="0">
                <a:solidFill>
                  <a:srgbClr val="0066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5411" y="2037"/>
              <a:ext cx="75" cy="137"/>
            </a:xfrm>
            <a:custGeom>
              <a:avLst/>
              <a:gdLst>
                <a:gd name="T0" fmla="*/ 0 w 75"/>
                <a:gd name="T1" fmla="*/ 0 h 137"/>
                <a:gd name="T2" fmla="*/ 63 w 75"/>
                <a:gd name="T3" fmla="*/ 75 h 137"/>
                <a:gd name="T4" fmla="*/ 70 w 75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37">
                  <a:moveTo>
                    <a:pt x="0" y="0"/>
                  </a:moveTo>
                  <a:cubicBezTo>
                    <a:pt x="11" y="13"/>
                    <a:pt x="51" y="52"/>
                    <a:pt x="63" y="75"/>
                  </a:cubicBezTo>
                  <a:cubicBezTo>
                    <a:pt x="75" y="98"/>
                    <a:pt x="69" y="124"/>
                    <a:pt x="70" y="137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27"/>
            <p:cNvSpPr>
              <a:spLocks noChangeShapeType="1"/>
            </p:cNvSpPr>
            <p:nvPr/>
          </p:nvSpPr>
          <p:spPr bwMode="auto">
            <a:xfrm flipV="1">
              <a:off x="4922" y="1385"/>
              <a:ext cx="451" cy="78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8"/>
            <p:cNvSpPr>
              <a:spLocks/>
            </p:cNvSpPr>
            <p:nvPr/>
          </p:nvSpPr>
          <p:spPr bwMode="auto">
            <a:xfrm>
              <a:off x="4490" y="1943"/>
              <a:ext cx="994" cy="142"/>
            </a:xfrm>
            <a:custGeom>
              <a:avLst/>
              <a:gdLst>
                <a:gd name="T0" fmla="*/ 0 w 994"/>
                <a:gd name="T1" fmla="*/ 142 h 142"/>
                <a:gd name="T2" fmla="*/ 496 w 994"/>
                <a:gd name="T3" fmla="*/ 142 h 142"/>
                <a:gd name="T4" fmla="*/ 994 w 994"/>
                <a:gd name="T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4" h="142">
                  <a:moveTo>
                    <a:pt x="0" y="142"/>
                  </a:moveTo>
                  <a:lnTo>
                    <a:pt x="496" y="142"/>
                  </a:lnTo>
                  <a:lnTo>
                    <a:pt x="99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9"/>
            <p:cNvSpPr>
              <a:spLocks/>
            </p:cNvSpPr>
            <p:nvPr/>
          </p:nvSpPr>
          <p:spPr bwMode="auto">
            <a:xfrm>
              <a:off x="5295" y="1572"/>
              <a:ext cx="290" cy="581"/>
            </a:xfrm>
            <a:custGeom>
              <a:avLst/>
              <a:gdLst>
                <a:gd name="T0" fmla="*/ 0 w 290"/>
                <a:gd name="T1" fmla="*/ 0 h 557"/>
                <a:gd name="T2" fmla="*/ 130 w 290"/>
                <a:gd name="T3" fmla="*/ 122 h 557"/>
                <a:gd name="T4" fmla="*/ 213 w 290"/>
                <a:gd name="T5" fmla="*/ 236 h 557"/>
                <a:gd name="T6" fmla="*/ 260 w 290"/>
                <a:gd name="T7" fmla="*/ 363 h 557"/>
                <a:gd name="T8" fmla="*/ 290 w 290"/>
                <a:gd name="T9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57">
                  <a:moveTo>
                    <a:pt x="0" y="0"/>
                  </a:moveTo>
                  <a:cubicBezTo>
                    <a:pt x="22" y="20"/>
                    <a:pt x="95" y="83"/>
                    <a:pt x="130" y="122"/>
                  </a:cubicBezTo>
                  <a:cubicBezTo>
                    <a:pt x="165" y="161"/>
                    <a:pt x="191" y="196"/>
                    <a:pt x="213" y="236"/>
                  </a:cubicBezTo>
                  <a:cubicBezTo>
                    <a:pt x="235" y="276"/>
                    <a:pt x="247" y="310"/>
                    <a:pt x="260" y="363"/>
                  </a:cubicBezTo>
                  <a:cubicBezTo>
                    <a:pt x="273" y="416"/>
                    <a:pt x="284" y="517"/>
                    <a:pt x="290" y="55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0"/>
            <p:cNvSpPr>
              <a:spLocks/>
            </p:cNvSpPr>
            <p:nvPr/>
          </p:nvSpPr>
          <p:spPr bwMode="auto">
            <a:xfrm>
              <a:off x="3952" y="1992"/>
              <a:ext cx="1650" cy="180"/>
            </a:xfrm>
            <a:custGeom>
              <a:avLst/>
              <a:gdLst>
                <a:gd name="T0" fmla="*/ 0 w 1650"/>
                <a:gd name="T1" fmla="*/ 180 h 180"/>
                <a:gd name="T2" fmla="*/ 963 w 1650"/>
                <a:gd name="T3" fmla="*/ 180 h 180"/>
                <a:gd name="T4" fmla="*/ 1650 w 1650"/>
                <a:gd name="T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0" h="180">
                  <a:moveTo>
                    <a:pt x="0" y="180"/>
                  </a:moveTo>
                  <a:lnTo>
                    <a:pt x="963" y="180"/>
                  </a:lnTo>
                  <a:lnTo>
                    <a:pt x="165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1"/>
            <p:cNvSpPr>
              <a:spLocks/>
            </p:cNvSpPr>
            <p:nvPr/>
          </p:nvSpPr>
          <p:spPr bwMode="auto">
            <a:xfrm>
              <a:off x="4931" y="2172"/>
              <a:ext cx="652" cy="7"/>
            </a:xfrm>
            <a:custGeom>
              <a:avLst/>
              <a:gdLst>
                <a:gd name="T0" fmla="*/ 0 w 652"/>
                <a:gd name="T1" fmla="*/ 0 h 7"/>
                <a:gd name="T2" fmla="*/ 652 w 652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2" h="7">
                  <a:moveTo>
                    <a:pt x="0" y="0"/>
                  </a:moveTo>
                  <a:lnTo>
                    <a:pt x="652" y="7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32"/>
            <p:cNvSpPr>
              <a:spLocks noChangeArrowheads="1"/>
            </p:cNvSpPr>
            <p:nvPr/>
          </p:nvSpPr>
          <p:spPr bwMode="auto">
            <a:xfrm>
              <a:off x="5417" y="1449"/>
              <a:ext cx="3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0"/>
                <a:t>M</a:t>
              </a:r>
              <a:r>
                <a:rPr lang="en-US" sz="2200" baseline="-25000"/>
                <a:t>2</a:t>
              </a:r>
              <a:endParaRPr lang="en-US"/>
            </a:p>
          </p:txBody>
        </p:sp>
      </p:grpSp>
      <p:grpSp>
        <p:nvGrpSpPr>
          <p:cNvPr id="27" name="Group 110"/>
          <p:cNvGrpSpPr>
            <a:grpSpLocks/>
          </p:cNvGrpSpPr>
          <p:nvPr/>
        </p:nvGrpSpPr>
        <p:grpSpPr bwMode="auto">
          <a:xfrm>
            <a:off x="6238876" y="1998664"/>
            <a:ext cx="488950" cy="519113"/>
            <a:chOff x="3721" y="842"/>
            <a:chExt cx="308" cy="327"/>
          </a:xfrm>
        </p:grpSpPr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3806" y="842"/>
              <a:ext cx="94" cy="111"/>
            </a:xfrm>
            <a:custGeom>
              <a:avLst/>
              <a:gdLst>
                <a:gd name="T0" fmla="*/ 94 w 94"/>
                <a:gd name="T1" fmla="*/ 111 h 111"/>
                <a:gd name="T2" fmla="*/ 63 w 94"/>
                <a:gd name="T3" fmla="*/ 40 h 111"/>
                <a:gd name="T4" fmla="*/ 0 w 94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11">
                  <a:moveTo>
                    <a:pt x="94" y="111"/>
                  </a:moveTo>
                  <a:cubicBezTo>
                    <a:pt x="86" y="85"/>
                    <a:pt x="79" y="59"/>
                    <a:pt x="63" y="40"/>
                  </a:cubicBezTo>
                  <a:cubicBezTo>
                    <a:pt x="47" y="21"/>
                    <a:pt x="23" y="10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67"/>
            <p:cNvSpPr txBox="1">
              <a:spLocks noChangeArrowheads="1"/>
            </p:cNvSpPr>
            <p:nvPr/>
          </p:nvSpPr>
          <p:spPr bwMode="auto">
            <a:xfrm>
              <a:off x="3721" y="909"/>
              <a:ext cx="30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endParaRPr lang="en-US" sz="2100" dirty="0">
                <a:latin typeface="Symbol" panose="05050102010706020507" pitchFamily="18" charset="2"/>
              </a:endParaRPr>
            </a:p>
          </p:txBody>
        </p:sp>
      </p:grpSp>
      <p:sp>
        <p:nvSpPr>
          <p:cNvPr id="28" name="Freeform 63"/>
          <p:cNvSpPr>
            <a:spLocks/>
          </p:cNvSpPr>
          <p:nvPr/>
        </p:nvSpPr>
        <p:spPr bwMode="auto">
          <a:xfrm>
            <a:off x="6424613" y="1768476"/>
            <a:ext cx="176213" cy="138113"/>
          </a:xfrm>
          <a:custGeom>
            <a:avLst/>
            <a:gdLst>
              <a:gd name="T0" fmla="*/ 111 w 111"/>
              <a:gd name="T1" fmla="*/ 0 h 87"/>
              <a:gd name="T2" fmla="*/ 71 w 111"/>
              <a:gd name="T3" fmla="*/ 87 h 87"/>
              <a:gd name="T4" fmla="*/ 0 w 111"/>
              <a:gd name="T5" fmla="*/ 5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" h="87">
                <a:moveTo>
                  <a:pt x="111" y="0"/>
                </a:moveTo>
                <a:lnTo>
                  <a:pt x="71" y="87"/>
                </a:lnTo>
                <a:lnTo>
                  <a:pt x="0" y="55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76"/>
          <p:cNvGrpSpPr>
            <a:grpSpLocks/>
          </p:cNvGrpSpPr>
          <p:nvPr/>
        </p:nvGrpSpPr>
        <p:grpSpPr bwMode="auto">
          <a:xfrm>
            <a:off x="5703888" y="1682751"/>
            <a:ext cx="788988" cy="503238"/>
            <a:chOff x="3215" y="1311"/>
            <a:chExt cx="497" cy="317"/>
          </a:xfrm>
        </p:grpSpPr>
        <p:sp>
          <p:nvSpPr>
            <p:cNvPr id="51" name="Line 77"/>
            <p:cNvSpPr>
              <a:spLocks noChangeShapeType="1"/>
            </p:cNvSpPr>
            <p:nvPr/>
          </p:nvSpPr>
          <p:spPr bwMode="auto">
            <a:xfrm flipV="1">
              <a:off x="3574" y="1311"/>
              <a:ext cx="138" cy="29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78"/>
            <p:cNvSpPr txBox="1">
              <a:spLocks noChangeArrowheads="1"/>
            </p:cNvSpPr>
            <p:nvPr/>
          </p:nvSpPr>
          <p:spPr bwMode="auto">
            <a:xfrm>
              <a:off x="3215" y="1340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6600"/>
                  </a:solidFill>
                </a:rPr>
                <a:t>v</a:t>
              </a:r>
              <a:r>
                <a:rPr lang="en-US" baseline="-25000">
                  <a:solidFill>
                    <a:srgbClr val="006600"/>
                  </a:solidFill>
                  <a:sym typeface="Symbol" pitchFamily="18" charset="2"/>
                </a:rPr>
                <a:t>1t</a:t>
              </a:r>
              <a:endParaRPr lang="en-US" baseline="-25000">
                <a:solidFill>
                  <a:srgbClr val="006600"/>
                </a:solidFill>
              </a:endParaRPr>
            </a:p>
          </p:txBody>
        </p:sp>
      </p:grp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6262688" y="1639889"/>
            <a:ext cx="1517650" cy="1081088"/>
            <a:chOff x="3759" y="627"/>
            <a:chExt cx="956" cy="681"/>
          </a:xfrm>
        </p:grpSpPr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3759" y="964"/>
              <a:ext cx="7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4248" y="1020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>
                  <a:sym typeface="Symbol" pitchFamily="18" charset="2"/>
                </a:rPr>
                <a:t>1</a:t>
              </a:r>
              <a:endParaRPr lang="en-US" baseline="-25000"/>
            </a:p>
          </p:txBody>
        </p:sp>
        <p:grpSp>
          <p:nvGrpSpPr>
            <p:cNvPr id="48" name="Group 70"/>
            <p:cNvGrpSpPr>
              <a:grpSpLocks/>
            </p:cNvGrpSpPr>
            <p:nvPr/>
          </p:nvGrpSpPr>
          <p:grpSpPr bwMode="auto">
            <a:xfrm>
              <a:off x="3892" y="627"/>
              <a:ext cx="823" cy="320"/>
              <a:chOff x="3700" y="1284"/>
              <a:chExt cx="823" cy="320"/>
            </a:xfrm>
          </p:grpSpPr>
          <p:sp>
            <p:nvSpPr>
              <p:cNvPr id="49" name="Line 71"/>
              <p:cNvSpPr>
                <a:spLocks noChangeShapeType="1"/>
              </p:cNvSpPr>
              <p:nvPr/>
            </p:nvSpPr>
            <p:spPr bwMode="auto">
              <a:xfrm>
                <a:off x="3700" y="1322"/>
                <a:ext cx="613" cy="28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72"/>
              <p:cNvSpPr txBox="1">
                <a:spLocks noChangeArrowheads="1"/>
              </p:cNvSpPr>
              <p:nvPr/>
            </p:nvSpPr>
            <p:spPr bwMode="auto">
              <a:xfrm>
                <a:off x="4168" y="128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1n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32" name="Group 111"/>
          <p:cNvGrpSpPr>
            <a:grpSpLocks/>
          </p:cNvGrpSpPr>
          <p:nvPr/>
        </p:nvGrpSpPr>
        <p:grpSpPr bwMode="auto">
          <a:xfrm>
            <a:off x="7696200" y="1219200"/>
            <a:ext cx="1343025" cy="1096963"/>
            <a:chOff x="5299" y="934"/>
            <a:chExt cx="846" cy="691"/>
          </a:xfrm>
        </p:grpSpPr>
        <p:sp>
          <p:nvSpPr>
            <p:cNvPr id="33" name="Freeform 68"/>
            <p:cNvSpPr>
              <a:spLocks/>
            </p:cNvSpPr>
            <p:nvPr/>
          </p:nvSpPr>
          <p:spPr bwMode="auto">
            <a:xfrm>
              <a:off x="5596" y="1418"/>
              <a:ext cx="55" cy="63"/>
            </a:xfrm>
            <a:custGeom>
              <a:avLst/>
              <a:gdLst>
                <a:gd name="T0" fmla="*/ 55 w 55"/>
                <a:gd name="T1" fmla="*/ 63 h 63"/>
                <a:gd name="T2" fmla="*/ 0 w 55"/>
                <a:gd name="T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63">
                  <a:moveTo>
                    <a:pt x="55" y="63"/>
                  </a:moveTo>
                  <a:cubicBezTo>
                    <a:pt x="46" y="53"/>
                    <a:pt x="12" y="13"/>
                    <a:pt x="0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69"/>
            <p:cNvSpPr txBox="1">
              <a:spLocks noChangeArrowheads="1"/>
            </p:cNvSpPr>
            <p:nvPr/>
          </p:nvSpPr>
          <p:spPr bwMode="auto">
            <a:xfrm>
              <a:off x="5299" y="1210"/>
              <a:ext cx="41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r>
                <a:rPr lang="en-US" sz="2100" dirty="0" smtClean="0">
                  <a:sym typeface="Symbol" pitchFamily="18" charset="2"/>
                </a:rPr>
                <a:t>-</a:t>
              </a:r>
              <a:r>
                <a:rPr lang="en-US" altLang="zh-CN" sz="2100" dirty="0" smtClean="0"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sz="2100" dirty="0">
                <a:latin typeface="Symbol" panose="05050102010706020507" pitchFamily="18" charset="2"/>
              </a:endParaRPr>
            </a:p>
          </p:txBody>
        </p:sp>
        <p:grpSp>
          <p:nvGrpSpPr>
            <p:cNvPr id="35" name="Group 84"/>
            <p:cNvGrpSpPr>
              <a:grpSpLocks/>
            </p:cNvGrpSpPr>
            <p:nvPr/>
          </p:nvGrpSpPr>
          <p:grpSpPr bwMode="auto">
            <a:xfrm>
              <a:off x="5459" y="934"/>
              <a:ext cx="686" cy="691"/>
              <a:chOff x="5096" y="729"/>
              <a:chExt cx="686" cy="691"/>
            </a:xfrm>
          </p:grpSpPr>
          <p:sp>
            <p:nvSpPr>
              <p:cNvPr id="36" name="Freeform 64"/>
              <p:cNvSpPr>
                <a:spLocks/>
              </p:cNvSpPr>
              <p:nvPr/>
            </p:nvSpPr>
            <p:spPr bwMode="auto">
              <a:xfrm>
                <a:off x="5305" y="1047"/>
                <a:ext cx="95" cy="79"/>
              </a:xfrm>
              <a:custGeom>
                <a:avLst/>
                <a:gdLst>
                  <a:gd name="T0" fmla="*/ 95 w 95"/>
                  <a:gd name="T1" fmla="*/ 0 h 79"/>
                  <a:gd name="T2" fmla="*/ 55 w 95"/>
                  <a:gd name="T3" fmla="*/ 79 h 79"/>
                  <a:gd name="T4" fmla="*/ 0 w 95"/>
                  <a:gd name="T5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" h="79">
                    <a:moveTo>
                      <a:pt x="95" y="0"/>
                    </a:moveTo>
                    <a:lnTo>
                      <a:pt x="55" y="79"/>
                    </a:lnTo>
                    <a:lnTo>
                      <a:pt x="0" y="4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" name="Group 83"/>
              <p:cNvGrpSpPr>
                <a:grpSpLocks/>
              </p:cNvGrpSpPr>
              <p:nvPr/>
            </p:nvGrpSpPr>
            <p:grpSpPr bwMode="auto">
              <a:xfrm>
                <a:off x="5096" y="729"/>
                <a:ext cx="686" cy="691"/>
                <a:chOff x="5096" y="729"/>
                <a:chExt cx="686" cy="691"/>
              </a:xfrm>
            </p:grpSpPr>
            <p:sp>
              <p:nvSpPr>
                <p:cNvPr id="3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5192" y="1135"/>
                  <a:ext cx="410" cy="1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5409" y="1132"/>
                  <a:ext cx="3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v</a:t>
                  </a:r>
                  <a:r>
                    <a:rPr lang="en-US" baseline="-25000" dirty="0">
                      <a:sym typeface="Symbol" pitchFamily="18" charset="2"/>
                    </a:rPr>
                    <a:t>2</a:t>
                  </a:r>
                  <a:endParaRPr lang="en-US" baseline="-25000" dirty="0"/>
                </a:p>
              </p:txBody>
            </p:sp>
            <p:grpSp>
              <p:nvGrpSpPr>
                <p:cNvPr id="40" name="Group 73"/>
                <p:cNvGrpSpPr>
                  <a:grpSpLocks/>
                </p:cNvGrpSpPr>
                <p:nvPr/>
              </p:nvGrpSpPr>
              <p:grpSpPr bwMode="auto">
                <a:xfrm>
                  <a:off x="5325" y="817"/>
                  <a:ext cx="457" cy="323"/>
                  <a:chOff x="5133" y="1474"/>
                  <a:chExt cx="457" cy="323"/>
                </a:xfrm>
              </p:grpSpPr>
              <p:sp>
                <p:nvSpPr>
                  <p:cNvPr id="44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5133" y="1672"/>
                    <a:ext cx="270" cy="12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5" y="1474"/>
                    <a:ext cx="35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rgbClr val="003399"/>
                        </a:solidFill>
                      </a:rPr>
                      <a:t>v</a:t>
                    </a:r>
                    <a:r>
                      <a:rPr lang="en-US" baseline="-25000" dirty="0">
                        <a:solidFill>
                          <a:srgbClr val="003399"/>
                        </a:solidFill>
                        <a:sym typeface="Symbol" pitchFamily="18" charset="2"/>
                      </a:rPr>
                      <a:t>2n</a:t>
                    </a:r>
                    <a:endParaRPr lang="en-US" baseline="-25000" dirty="0">
                      <a:solidFill>
                        <a:srgbClr val="003399"/>
                      </a:solidFill>
                    </a:endParaRPr>
                  </a:p>
                </p:txBody>
              </p:sp>
            </p:grpSp>
            <p:grpSp>
              <p:nvGrpSpPr>
                <p:cNvPr id="41" name="Group 79"/>
                <p:cNvGrpSpPr>
                  <a:grpSpLocks/>
                </p:cNvGrpSpPr>
                <p:nvPr/>
              </p:nvGrpSpPr>
              <p:grpSpPr bwMode="auto">
                <a:xfrm>
                  <a:off x="5096" y="729"/>
                  <a:ext cx="355" cy="570"/>
                  <a:chOff x="4904" y="1386"/>
                  <a:chExt cx="355" cy="570"/>
                </a:xfrm>
              </p:grpSpPr>
              <p:sp>
                <p:nvSpPr>
                  <p:cNvPr id="42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07" y="1661"/>
                    <a:ext cx="138" cy="295"/>
                  </a:xfrm>
                  <a:prstGeom prst="line">
                    <a:avLst/>
                  </a:prstGeom>
                  <a:noFill/>
                  <a:ln w="19050">
                    <a:solidFill>
                      <a:srgbClr val="0066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4" y="1386"/>
                    <a:ext cx="35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rgbClr val="006600"/>
                        </a:solidFill>
                      </a:rPr>
                      <a:t>v</a:t>
                    </a:r>
                    <a:r>
                      <a:rPr lang="en-US" baseline="-25000">
                        <a:solidFill>
                          <a:srgbClr val="006600"/>
                        </a:solidFill>
                        <a:sym typeface="Symbol" pitchFamily="18" charset="2"/>
                      </a:rPr>
                      <a:t>2t</a:t>
                    </a:r>
                    <a:endParaRPr lang="en-US" baseline="-25000">
                      <a:solidFill>
                        <a:srgbClr val="00660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3419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2 – Known Turn Angle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239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Given: Uniform Mach 2.4, cool, nitrogen flow passing over 2-D wedge with 16</a:t>
            </a:r>
            <a:r>
              <a:rPr lang="en-US" baseline="30000" dirty="0" smtClean="0"/>
              <a:t>o</a:t>
            </a:r>
            <a:r>
              <a:rPr lang="en-US" dirty="0" smtClean="0"/>
              <a:t> half-angle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Find:</a:t>
            </a:r>
          </a:p>
          <a:p>
            <a:pPr lvl="1"/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/P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/T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o2</a:t>
            </a:r>
            <a:r>
              <a:rPr lang="en-US" dirty="0" smtClean="0"/>
              <a:t>/P</a:t>
            </a:r>
            <a:r>
              <a:rPr lang="en-US" baseline="-25000" dirty="0" smtClean="0"/>
              <a:t>o1</a:t>
            </a:r>
            <a:r>
              <a:rPr lang="en-US" dirty="0" smtClean="0"/>
              <a:t>, M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r>
              <a:rPr lang="en-US" dirty="0" smtClean="0"/>
              <a:t>Assume: N</a:t>
            </a:r>
            <a:r>
              <a:rPr lang="en-US" baseline="-25000" dirty="0" smtClean="0"/>
              <a:t>2</a:t>
            </a:r>
            <a:r>
              <a:rPr lang="en-US" dirty="0" smtClean="0"/>
              <a:t> is TPG/CPG with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=1.4, </a:t>
            </a:r>
            <a:r>
              <a:rPr lang="en-US" dirty="0"/>
              <a:t>steady, adiabatic, no work, </a:t>
            </a:r>
            <a:r>
              <a:rPr lang="en-US" dirty="0" err="1"/>
              <a:t>invisid</a:t>
            </a:r>
            <a:r>
              <a:rPr lang="en-US" dirty="0"/>
              <a:t> except for shock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5420030" y="2789238"/>
            <a:ext cx="3125788" cy="1566863"/>
            <a:chOff x="3928" y="1054"/>
            <a:chExt cx="1969" cy="987"/>
          </a:xfrm>
        </p:grpSpPr>
        <p:sp>
          <p:nvSpPr>
            <p:cNvPr id="7" name="AutoShape 39"/>
            <p:cNvSpPr>
              <a:spLocks noChangeArrowheads="1"/>
            </p:cNvSpPr>
            <p:nvPr/>
          </p:nvSpPr>
          <p:spPr bwMode="auto">
            <a:xfrm rot="-5400000">
              <a:off x="4891" y="1239"/>
              <a:ext cx="360" cy="79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0"/>
            <p:cNvSpPr>
              <a:spLocks noChangeShapeType="1"/>
            </p:cNvSpPr>
            <p:nvPr/>
          </p:nvSpPr>
          <p:spPr bwMode="auto">
            <a:xfrm>
              <a:off x="4179" y="1634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41"/>
            <p:cNvSpPr txBox="1">
              <a:spLocks noChangeArrowheads="1"/>
            </p:cNvSpPr>
            <p:nvPr/>
          </p:nvSpPr>
          <p:spPr bwMode="auto">
            <a:xfrm>
              <a:off x="3928" y="1321"/>
              <a:ext cx="7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1</a:t>
              </a:r>
              <a:r>
                <a:rPr lang="en-US"/>
                <a:t>=2.4</a:t>
              </a:r>
              <a:endParaRPr lang="en-US" sz="2200" baseline="-25000"/>
            </a:p>
          </p:txBody>
        </p:sp>
        <p:sp>
          <p:nvSpPr>
            <p:cNvPr id="10" name="Line 42"/>
            <p:cNvSpPr>
              <a:spLocks noChangeShapeType="1"/>
            </p:cNvSpPr>
            <p:nvPr/>
          </p:nvSpPr>
          <p:spPr bwMode="auto">
            <a:xfrm>
              <a:off x="4687" y="1635"/>
              <a:ext cx="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5336" y="1475"/>
              <a:ext cx="75" cy="162"/>
            </a:xfrm>
            <a:custGeom>
              <a:avLst/>
              <a:gdLst>
                <a:gd name="T0" fmla="*/ 0 w 108"/>
                <a:gd name="T1" fmla="*/ 0 h 362"/>
                <a:gd name="T2" fmla="*/ 88 w 108"/>
                <a:gd name="T3" fmla="*/ 168 h 362"/>
                <a:gd name="T4" fmla="*/ 108 w 108"/>
                <a:gd name="T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362">
                  <a:moveTo>
                    <a:pt x="0" y="0"/>
                  </a:moveTo>
                  <a:cubicBezTo>
                    <a:pt x="15" y="28"/>
                    <a:pt x="70" y="108"/>
                    <a:pt x="88" y="168"/>
                  </a:cubicBezTo>
                  <a:cubicBezTo>
                    <a:pt x="106" y="228"/>
                    <a:pt x="104" y="322"/>
                    <a:pt x="108" y="362"/>
                  </a:cubicBezTo>
                </a:path>
              </a:pathLst>
            </a:custGeom>
            <a:noFill/>
            <a:ln w="9525">
              <a:solidFill>
                <a:srgbClr val="66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4355" y="1225"/>
              <a:ext cx="984" cy="816"/>
              <a:chOff x="4616" y="2812"/>
              <a:chExt cx="1000" cy="816"/>
            </a:xfrm>
          </p:grpSpPr>
          <p:grpSp>
            <p:nvGrpSpPr>
              <p:cNvPr id="14" name="Group 45"/>
              <p:cNvGrpSpPr>
                <a:grpSpLocks/>
              </p:cNvGrpSpPr>
              <p:nvPr/>
            </p:nvGrpSpPr>
            <p:grpSpPr bwMode="auto">
              <a:xfrm>
                <a:off x="4962" y="2812"/>
                <a:ext cx="510" cy="816"/>
                <a:chOff x="5010" y="2268"/>
                <a:chExt cx="582" cy="1152"/>
              </a:xfrm>
            </p:grpSpPr>
            <p:sp>
              <p:nvSpPr>
                <p:cNvPr id="1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5010" y="2268"/>
                  <a:ext cx="576" cy="576"/>
                </a:xfrm>
                <a:prstGeom prst="lin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47"/>
                <p:cNvSpPr>
                  <a:spLocks noChangeShapeType="1"/>
                </p:cNvSpPr>
                <p:nvPr/>
              </p:nvSpPr>
              <p:spPr bwMode="auto">
                <a:xfrm>
                  <a:off x="5016" y="2844"/>
                  <a:ext cx="576" cy="576"/>
                </a:xfrm>
                <a:prstGeom prst="lin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" name="Freeform 48"/>
              <p:cNvSpPr>
                <a:spLocks/>
              </p:cNvSpPr>
              <p:nvPr/>
            </p:nvSpPr>
            <p:spPr bwMode="auto">
              <a:xfrm>
                <a:off x="4616" y="3344"/>
                <a:ext cx="1000" cy="112"/>
              </a:xfrm>
              <a:custGeom>
                <a:avLst/>
                <a:gdLst>
                  <a:gd name="T0" fmla="*/ 0 w 1000"/>
                  <a:gd name="T1" fmla="*/ 0 h 112"/>
                  <a:gd name="T2" fmla="*/ 496 w 1000"/>
                  <a:gd name="T3" fmla="*/ 0 h 112"/>
                  <a:gd name="T4" fmla="*/ 1000 w 1000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0" h="112">
                    <a:moveTo>
                      <a:pt x="0" y="0"/>
                    </a:moveTo>
                    <a:lnTo>
                      <a:pt x="496" y="0"/>
                    </a:lnTo>
                    <a:lnTo>
                      <a:pt x="1000" y="11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5250" y="2848"/>
                <a:ext cx="324" cy="362"/>
                <a:chOff x="5234" y="2520"/>
                <a:chExt cx="324" cy="362"/>
              </a:xfrm>
            </p:grpSpPr>
            <p:sp>
              <p:nvSpPr>
                <p:cNvPr id="1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5234" y="2526"/>
                  <a:ext cx="32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Symbol" panose="05050102010706020507" pitchFamily="18" charset="2"/>
                      <a:sym typeface="Symbol" pitchFamily="18" charset="2"/>
                    </a:rPr>
                    <a:t>q</a:t>
                  </a:r>
                  <a:endParaRPr lang="en-US" dirty="0"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18" name="Freeform 51"/>
                <p:cNvSpPr>
                  <a:spLocks/>
                </p:cNvSpPr>
                <p:nvPr/>
              </p:nvSpPr>
              <p:spPr bwMode="auto">
                <a:xfrm>
                  <a:off x="5424" y="2520"/>
                  <a:ext cx="108" cy="362"/>
                </a:xfrm>
                <a:custGeom>
                  <a:avLst/>
                  <a:gdLst>
                    <a:gd name="T0" fmla="*/ 0 w 108"/>
                    <a:gd name="T1" fmla="*/ 0 h 362"/>
                    <a:gd name="T2" fmla="*/ 88 w 108"/>
                    <a:gd name="T3" fmla="*/ 168 h 362"/>
                    <a:gd name="T4" fmla="*/ 108 w 108"/>
                    <a:gd name="T5" fmla="*/ 362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362">
                      <a:moveTo>
                        <a:pt x="0" y="0"/>
                      </a:moveTo>
                      <a:cubicBezTo>
                        <a:pt x="15" y="28"/>
                        <a:pt x="70" y="108"/>
                        <a:pt x="88" y="168"/>
                      </a:cubicBezTo>
                      <a:cubicBezTo>
                        <a:pt x="106" y="228"/>
                        <a:pt x="104" y="322"/>
                        <a:pt x="108" y="3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Text Box 52"/>
            <p:cNvSpPr txBox="1">
              <a:spLocks noChangeArrowheads="1"/>
            </p:cNvSpPr>
            <p:nvPr/>
          </p:nvSpPr>
          <p:spPr bwMode="auto">
            <a:xfrm>
              <a:off x="5160" y="1054"/>
              <a:ext cx="73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2</a:t>
              </a:r>
            </a:p>
          </p:txBody>
        </p:sp>
      </p:grp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7840968" y="3295651"/>
            <a:ext cx="726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  <a:sym typeface="Symbol" pitchFamily="18" charset="2"/>
              </a:rPr>
              <a:t>d</a:t>
            </a:r>
            <a:r>
              <a:rPr lang="en-US" dirty="0" smtClean="0">
                <a:sym typeface="Symbol" pitchFamily="18" charset="2"/>
              </a:rPr>
              <a:t>=16</a:t>
            </a:r>
            <a:r>
              <a:rPr lang="en-US" dirty="0">
                <a:sym typeface="Symbol" pitchFamily="18" charset="2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33579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" y="1371600"/>
            <a:ext cx="8229600" cy="4525963"/>
          </a:xfrm>
        </p:spPr>
        <p:txBody>
          <a:bodyPr/>
          <a:lstStyle/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>
                <a:latin typeface="Symbol" panose="05050102010706020507" pitchFamily="18" charset="2"/>
              </a:rPr>
              <a:t>q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shock relations calculate normal component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850907"/>
              </p:ext>
            </p:extLst>
          </p:nvPr>
        </p:nvGraphicFramePr>
        <p:xfrm>
          <a:off x="1144588" y="2051050"/>
          <a:ext cx="4570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Equation" r:id="rId3" imgW="2133360" imgH="457200" progId="Equation.DSMT4">
                  <p:embed/>
                </p:oleObj>
              </mc:Choice>
              <mc:Fallback>
                <p:oleObj name="Equation" r:id="rId3" imgW="21333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051050"/>
                        <a:ext cx="4570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0916"/>
              </p:ext>
            </p:extLst>
          </p:nvPr>
        </p:nvGraphicFramePr>
        <p:xfrm>
          <a:off x="2743200" y="3048000"/>
          <a:ext cx="1279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0"/>
                        <a:ext cx="1279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3076545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076545"/>
            <a:ext cx="3071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from oblique shock table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3116"/>
              </p:ext>
            </p:extLst>
          </p:nvPr>
        </p:nvGraphicFramePr>
        <p:xfrm>
          <a:off x="1143000" y="4038600"/>
          <a:ext cx="5017981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Equation" r:id="rId7" imgW="2222280" imgH="241200" progId="Equation.DSMT4">
                  <p:embed/>
                </p:oleObj>
              </mc:Choice>
              <mc:Fallback>
                <p:oleObj name="Equation" r:id="rId7" imgW="22222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5017981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1" y="4876799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=0.6935; P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/P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=2.535;  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=1.335;  P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/P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=0.9227;  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=M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/sin(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)=1.75   supersonic after shock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5574437" y="1103312"/>
            <a:ext cx="3414713" cy="1566863"/>
            <a:chOff x="3928" y="1054"/>
            <a:chExt cx="2151" cy="987"/>
          </a:xfrm>
        </p:grpSpPr>
        <p:sp>
          <p:nvSpPr>
            <p:cNvPr id="13" name="Text Box 73"/>
            <p:cNvSpPr txBox="1">
              <a:spLocks noChangeArrowheads="1"/>
            </p:cNvSpPr>
            <p:nvPr/>
          </p:nvSpPr>
          <p:spPr bwMode="auto">
            <a:xfrm>
              <a:off x="5429" y="1380"/>
              <a:ext cx="6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Symbol" panose="05050102010706020507" pitchFamily="18" charset="2"/>
                  <a:sym typeface="Symbol" pitchFamily="18" charset="2"/>
                </a:rPr>
                <a:t>d</a:t>
              </a:r>
              <a:r>
                <a:rPr lang="en-US" dirty="0" smtClean="0">
                  <a:sym typeface="Symbol" pitchFamily="18" charset="2"/>
                </a:rPr>
                <a:t>=16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°</a:t>
              </a:r>
              <a:endParaRPr lang="en-US" dirty="0"/>
            </a:p>
          </p:txBody>
        </p:sp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3928" y="1054"/>
              <a:ext cx="1969" cy="987"/>
              <a:chOff x="3928" y="1054"/>
              <a:chExt cx="1969" cy="987"/>
            </a:xfrm>
          </p:grpSpPr>
          <p:sp>
            <p:nvSpPr>
              <p:cNvPr id="15" name="AutoShape 69"/>
              <p:cNvSpPr>
                <a:spLocks noChangeArrowheads="1"/>
              </p:cNvSpPr>
              <p:nvPr/>
            </p:nvSpPr>
            <p:spPr bwMode="auto">
              <a:xfrm rot="-5400000">
                <a:off x="4891" y="1239"/>
                <a:ext cx="360" cy="792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70"/>
              <p:cNvSpPr>
                <a:spLocks noChangeShapeType="1"/>
              </p:cNvSpPr>
              <p:nvPr/>
            </p:nvSpPr>
            <p:spPr bwMode="auto">
              <a:xfrm>
                <a:off x="4179" y="1634"/>
                <a:ext cx="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71"/>
              <p:cNvSpPr txBox="1">
                <a:spLocks noChangeArrowheads="1"/>
              </p:cNvSpPr>
              <p:nvPr/>
            </p:nvSpPr>
            <p:spPr bwMode="auto">
              <a:xfrm>
                <a:off x="3928" y="1321"/>
                <a:ext cx="7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00"/>
                  <a:t>M</a:t>
                </a:r>
                <a:r>
                  <a:rPr lang="en-US" sz="2200" baseline="-25000"/>
                  <a:t>1</a:t>
                </a:r>
                <a:r>
                  <a:rPr lang="en-US"/>
                  <a:t>=2.4</a:t>
                </a:r>
                <a:endParaRPr lang="en-US" sz="2200" baseline="-25000"/>
              </a:p>
            </p:txBody>
          </p:sp>
          <p:sp>
            <p:nvSpPr>
              <p:cNvPr id="18" name="Line 72"/>
              <p:cNvSpPr>
                <a:spLocks noChangeShapeType="1"/>
              </p:cNvSpPr>
              <p:nvPr/>
            </p:nvSpPr>
            <p:spPr bwMode="auto">
              <a:xfrm>
                <a:off x="4687" y="1635"/>
                <a:ext cx="7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74"/>
              <p:cNvSpPr>
                <a:spLocks/>
              </p:cNvSpPr>
              <p:nvPr/>
            </p:nvSpPr>
            <p:spPr bwMode="auto">
              <a:xfrm>
                <a:off x="5336" y="1475"/>
                <a:ext cx="75" cy="162"/>
              </a:xfrm>
              <a:custGeom>
                <a:avLst/>
                <a:gdLst>
                  <a:gd name="T0" fmla="*/ 0 w 108"/>
                  <a:gd name="T1" fmla="*/ 0 h 362"/>
                  <a:gd name="T2" fmla="*/ 88 w 108"/>
                  <a:gd name="T3" fmla="*/ 168 h 362"/>
                  <a:gd name="T4" fmla="*/ 108 w 108"/>
                  <a:gd name="T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362">
                    <a:moveTo>
                      <a:pt x="0" y="0"/>
                    </a:moveTo>
                    <a:cubicBezTo>
                      <a:pt x="15" y="28"/>
                      <a:pt x="70" y="108"/>
                      <a:pt x="88" y="168"/>
                    </a:cubicBezTo>
                    <a:cubicBezTo>
                      <a:pt x="106" y="228"/>
                      <a:pt x="104" y="322"/>
                      <a:pt x="108" y="362"/>
                    </a:cubicBezTo>
                  </a:path>
                </a:pathLst>
              </a:custGeom>
              <a:noFill/>
              <a:ln w="9525">
                <a:solidFill>
                  <a:srgbClr val="66FF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>
                <a:off x="4355" y="1225"/>
                <a:ext cx="984" cy="816"/>
                <a:chOff x="4616" y="2812"/>
                <a:chExt cx="1000" cy="816"/>
              </a:xfrm>
            </p:grpSpPr>
            <p:grpSp>
              <p:nvGrpSpPr>
                <p:cNvPr id="22" name="Group 76"/>
                <p:cNvGrpSpPr>
                  <a:grpSpLocks/>
                </p:cNvGrpSpPr>
                <p:nvPr/>
              </p:nvGrpSpPr>
              <p:grpSpPr bwMode="auto">
                <a:xfrm>
                  <a:off x="4962" y="2812"/>
                  <a:ext cx="510" cy="816"/>
                  <a:chOff x="5010" y="2268"/>
                  <a:chExt cx="582" cy="1152"/>
                </a:xfrm>
              </p:grpSpPr>
              <p:sp>
                <p:nvSpPr>
                  <p:cNvPr id="27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0" y="2268"/>
                    <a:ext cx="576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016" y="2844"/>
                    <a:ext cx="576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Freeform 79"/>
                <p:cNvSpPr>
                  <a:spLocks/>
                </p:cNvSpPr>
                <p:nvPr/>
              </p:nvSpPr>
              <p:spPr bwMode="auto">
                <a:xfrm>
                  <a:off x="4616" y="3344"/>
                  <a:ext cx="1000" cy="112"/>
                </a:xfrm>
                <a:custGeom>
                  <a:avLst/>
                  <a:gdLst>
                    <a:gd name="T0" fmla="*/ 0 w 1000"/>
                    <a:gd name="T1" fmla="*/ 0 h 112"/>
                    <a:gd name="T2" fmla="*/ 496 w 1000"/>
                    <a:gd name="T3" fmla="*/ 0 h 112"/>
                    <a:gd name="T4" fmla="*/ 1000 w 1000"/>
                    <a:gd name="T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00" h="112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1000" y="112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80"/>
                <p:cNvGrpSpPr>
                  <a:grpSpLocks/>
                </p:cNvGrpSpPr>
                <p:nvPr/>
              </p:nvGrpSpPr>
              <p:grpSpPr bwMode="auto">
                <a:xfrm>
                  <a:off x="5250" y="2848"/>
                  <a:ext cx="324" cy="362"/>
                  <a:chOff x="5234" y="2520"/>
                  <a:chExt cx="324" cy="362"/>
                </a:xfrm>
              </p:grpSpPr>
              <p:sp>
                <p:nvSpPr>
                  <p:cNvPr id="25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4" y="2566"/>
                    <a:ext cx="324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 smtClean="0">
                        <a:latin typeface="Symbol" panose="05050102010706020507" pitchFamily="18" charset="2"/>
                        <a:sym typeface="Symbol" pitchFamily="18" charset="2"/>
                      </a:rPr>
                      <a:t>q</a:t>
                    </a:r>
                    <a:endParaRPr lang="en-US" dirty="0">
                      <a:latin typeface="Symbol" panose="05050102010706020507" pitchFamily="18" charset="2"/>
                    </a:endParaRPr>
                  </a:p>
                </p:txBody>
              </p:sp>
              <p:sp>
                <p:nvSpPr>
                  <p:cNvPr id="26" name="Freeform 82"/>
                  <p:cNvSpPr>
                    <a:spLocks/>
                  </p:cNvSpPr>
                  <p:nvPr/>
                </p:nvSpPr>
                <p:spPr bwMode="auto">
                  <a:xfrm>
                    <a:off x="5424" y="2520"/>
                    <a:ext cx="108" cy="362"/>
                  </a:xfrm>
                  <a:custGeom>
                    <a:avLst/>
                    <a:gdLst>
                      <a:gd name="T0" fmla="*/ 0 w 108"/>
                      <a:gd name="T1" fmla="*/ 0 h 362"/>
                      <a:gd name="T2" fmla="*/ 88 w 108"/>
                      <a:gd name="T3" fmla="*/ 168 h 362"/>
                      <a:gd name="T4" fmla="*/ 108 w 108"/>
                      <a:gd name="T5" fmla="*/ 362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8" h="362">
                        <a:moveTo>
                          <a:pt x="0" y="0"/>
                        </a:moveTo>
                        <a:cubicBezTo>
                          <a:pt x="15" y="28"/>
                          <a:pt x="70" y="108"/>
                          <a:pt x="88" y="168"/>
                        </a:cubicBezTo>
                        <a:cubicBezTo>
                          <a:pt x="106" y="228"/>
                          <a:pt x="104" y="322"/>
                          <a:pt x="108" y="36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" name="Text Box 89"/>
              <p:cNvSpPr txBox="1">
                <a:spLocks noChangeArrowheads="1"/>
              </p:cNvSpPr>
              <p:nvPr/>
            </p:nvSpPr>
            <p:spPr bwMode="auto">
              <a:xfrm>
                <a:off x="5160" y="1054"/>
                <a:ext cx="73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00"/>
                  <a:t>M</a:t>
                </a:r>
                <a:r>
                  <a:rPr lang="en-US" sz="2200" baseline="-2500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0267" y="1508591"/>
            <a:ext cx="4655705" cy="52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marL="256432" indent="-256432" defTabSz="914608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(con’t):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328324" y="3711948"/>
            <a:ext cx="8646103" cy="1416143"/>
            <a:chOff x="162" y="2723"/>
            <a:chExt cx="5991" cy="1011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1873831"/>
                </p:ext>
              </p:extLst>
            </p:nvPr>
          </p:nvGraphicFramePr>
          <p:xfrm>
            <a:off x="986" y="3045"/>
            <a:ext cx="2540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8" name="Equation" r:id="rId3" imgW="2234880" imgH="241200" progId="Equation.DSMT4">
                    <p:embed/>
                  </p:oleObj>
                </mc:Choice>
                <mc:Fallback>
                  <p:oleObj name="Equation" r:id="rId3" imgW="223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3045"/>
                          <a:ext cx="2540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515" y="3442"/>
              <a:ext cx="5004" cy="292"/>
              <a:chOff x="515" y="3442"/>
              <a:chExt cx="5004" cy="29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925" y="3442"/>
                <a:ext cx="553" cy="28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3791" y="3442"/>
                <a:ext cx="458" cy="28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2813" y="3442"/>
                <a:ext cx="458" cy="285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3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1525750"/>
                  </p:ext>
                </p:extLst>
              </p:nvPr>
            </p:nvGraphicFramePr>
            <p:xfrm>
              <a:off x="515" y="3474"/>
              <a:ext cx="5004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29" name="Equation" r:id="rId5" imgW="4444920" imgH="228600" progId="Equation.DSMT4">
                      <p:embed/>
                    </p:oleObj>
                  </mc:Choice>
                  <mc:Fallback>
                    <p:oleObj name="Equation" r:id="rId5" imgW="444492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5" y="3474"/>
                            <a:ext cx="5004" cy="2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66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62" y="2723"/>
              <a:ext cx="5991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882" tIns="50941" rIns="101882" bIns="50941"/>
            <a:lstStyle/>
            <a:p>
              <a:pPr marL="742229" lvl="1" indent="-284925" defTabSz="914608">
                <a:spcBef>
                  <a:spcPct val="20000"/>
                </a:spcBef>
                <a:buFontTx/>
                <a:buChar char="–"/>
              </a:pPr>
              <a:r>
                <a:rPr lang="en-US" sz="2500" b="1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use shock relations </a:t>
              </a:r>
              <a:r>
                <a:rPr lang="en-US" sz="250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calculate normal component</a:t>
              </a: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1969221" y="5339601"/>
            <a:ext cx="3016250" cy="430025"/>
            <a:chOff x="1299" y="3885"/>
            <a:chExt cx="2090" cy="307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928" y="3885"/>
              <a:ext cx="458" cy="28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6332006"/>
                </p:ext>
              </p:extLst>
            </p:nvPr>
          </p:nvGraphicFramePr>
          <p:xfrm>
            <a:off x="1299" y="3905"/>
            <a:ext cx="2090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0" name="Equation" r:id="rId7" imgW="1854000" imgH="253800" progId="Equation.DSMT4">
                    <p:embed/>
                  </p:oleObj>
                </mc:Choice>
                <mc:Fallback>
                  <p:oleObj name="Equation" r:id="rId7" imgW="18540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9" y="3905"/>
                          <a:ext cx="2090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763346" y="1374120"/>
            <a:ext cx="3104285" cy="1536607"/>
            <a:chOff x="3928" y="1054"/>
            <a:chExt cx="2151" cy="1097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429" y="1380"/>
              <a:ext cx="65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r>
                <a:rPr lang="en-US" dirty="0" smtClean="0">
                  <a:sym typeface="Symbol" pitchFamily="18" charset="2"/>
                </a:rPr>
                <a:t>=16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°</a:t>
              </a:r>
              <a:endParaRPr lang="en-US" dirty="0"/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 rot="-5400000">
              <a:off x="4891" y="1239"/>
              <a:ext cx="360" cy="79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179" y="1634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928" y="1321"/>
              <a:ext cx="7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M</a:t>
              </a:r>
              <a:r>
                <a:rPr lang="en-US" sz="2000" baseline="-25000"/>
                <a:t>1</a:t>
              </a:r>
              <a:r>
                <a:rPr lang="en-US"/>
                <a:t>=2.4</a:t>
              </a:r>
              <a:endParaRPr lang="en-US" sz="2000" baseline="-2500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4687" y="1635"/>
              <a:ext cx="7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336" y="1475"/>
              <a:ext cx="75" cy="162"/>
            </a:xfrm>
            <a:custGeom>
              <a:avLst/>
              <a:gdLst>
                <a:gd name="T0" fmla="*/ 0 w 108"/>
                <a:gd name="T1" fmla="*/ 0 h 362"/>
                <a:gd name="T2" fmla="*/ 88 w 108"/>
                <a:gd name="T3" fmla="*/ 168 h 362"/>
                <a:gd name="T4" fmla="*/ 108 w 108"/>
                <a:gd name="T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362">
                  <a:moveTo>
                    <a:pt x="0" y="0"/>
                  </a:moveTo>
                  <a:cubicBezTo>
                    <a:pt x="15" y="28"/>
                    <a:pt x="70" y="108"/>
                    <a:pt x="88" y="168"/>
                  </a:cubicBezTo>
                  <a:cubicBezTo>
                    <a:pt x="106" y="228"/>
                    <a:pt x="104" y="322"/>
                    <a:pt x="108" y="362"/>
                  </a:cubicBezTo>
                </a:path>
              </a:pathLst>
            </a:custGeom>
            <a:noFill/>
            <a:ln w="9525">
              <a:solidFill>
                <a:srgbClr val="66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4695" y="1146"/>
              <a:ext cx="313" cy="1005"/>
              <a:chOff x="5010" y="2268"/>
              <a:chExt cx="582" cy="1152"/>
            </a:xfrm>
          </p:grpSpPr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V="1">
                <a:off x="5010" y="2268"/>
                <a:ext cx="576" cy="57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016" y="2844"/>
                <a:ext cx="576" cy="57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4275" y="1757"/>
              <a:ext cx="984" cy="112"/>
            </a:xfrm>
            <a:custGeom>
              <a:avLst/>
              <a:gdLst>
                <a:gd name="T0" fmla="*/ 0 w 1000"/>
                <a:gd name="T1" fmla="*/ 0 h 112"/>
                <a:gd name="T2" fmla="*/ 496 w 1000"/>
                <a:gd name="T3" fmla="*/ 0 h 112"/>
                <a:gd name="T4" fmla="*/ 1000 w 1000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0" h="112">
                  <a:moveTo>
                    <a:pt x="0" y="0"/>
                  </a:moveTo>
                  <a:lnTo>
                    <a:pt x="496" y="0"/>
                  </a:lnTo>
                  <a:lnTo>
                    <a:pt x="1000" y="11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4931" y="1171"/>
              <a:ext cx="319" cy="468"/>
              <a:chOff x="4931" y="1171"/>
              <a:chExt cx="319" cy="468"/>
            </a:xfrm>
          </p:grpSpPr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4931" y="1292"/>
                <a:ext cx="31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Symbol" panose="05050102010706020507" pitchFamily="18" charset="2"/>
                    <a:sym typeface="Symbol" pitchFamily="18" charset="2"/>
                  </a:rPr>
                  <a:t>q</a:t>
                </a:r>
                <a:endParaRPr lang="en-US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5001" y="1171"/>
                <a:ext cx="137" cy="468"/>
              </a:xfrm>
              <a:custGeom>
                <a:avLst/>
                <a:gdLst>
                  <a:gd name="T0" fmla="*/ 0 w 108"/>
                  <a:gd name="T1" fmla="*/ 0 h 362"/>
                  <a:gd name="T2" fmla="*/ 88 w 108"/>
                  <a:gd name="T3" fmla="*/ 168 h 362"/>
                  <a:gd name="T4" fmla="*/ 108 w 108"/>
                  <a:gd name="T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362">
                    <a:moveTo>
                      <a:pt x="0" y="0"/>
                    </a:moveTo>
                    <a:cubicBezTo>
                      <a:pt x="15" y="28"/>
                      <a:pt x="70" y="108"/>
                      <a:pt x="88" y="168"/>
                    </a:cubicBezTo>
                    <a:cubicBezTo>
                      <a:pt x="106" y="228"/>
                      <a:pt x="104" y="322"/>
                      <a:pt x="108" y="3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5160" y="1054"/>
              <a:ext cx="73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M</a:t>
              </a:r>
              <a:r>
                <a:rPr lang="en-US" sz="2000" baseline="-25000"/>
                <a:t>2</a:t>
              </a:r>
            </a:p>
          </p:txBody>
        </p:sp>
      </p:grp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328324" y="1900796"/>
            <a:ext cx="5228648" cy="1319493"/>
            <a:chOff x="162" y="1430"/>
            <a:chExt cx="3623" cy="942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62" y="1430"/>
              <a:ext cx="3623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882" tIns="50941" rIns="101882" bIns="50941"/>
            <a:lstStyle/>
            <a:p>
              <a:pPr marL="742229" lvl="1" indent="-284925" defTabSz="914608">
                <a:spcBef>
                  <a:spcPct val="20000"/>
                </a:spcBef>
                <a:buFontTx/>
                <a:buChar char="–"/>
              </a:pPr>
              <a:r>
                <a:rPr lang="en-US" sz="2500" b="1" dirty="0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can find second solution for </a:t>
              </a:r>
              <a:r>
                <a:rPr lang="en-US" sz="2500" b="1" dirty="0" smtClean="0">
                  <a:solidFill>
                    <a:srgbClr val="993300"/>
                  </a:solidFill>
                  <a:latin typeface="Symbol" panose="05050102010706020507" pitchFamily="18" charset="2"/>
                  <a:cs typeface="Times New Roman" panose="02020603050405020304" pitchFamily="18" charset="0"/>
                  <a:sym typeface="Symbol" pitchFamily="18" charset="2"/>
                </a:rPr>
                <a:t>q</a:t>
              </a:r>
              <a:endParaRPr lang="en-US" sz="2500" b="1" baseline="-25000" dirty="0">
                <a:solidFill>
                  <a:srgbClr val="9933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graphicFrame>
          <p:nvGraphicFramePr>
            <p:cNvPr id="3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9948181"/>
                </p:ext>
              </p:extLst>
            </p:nvPr>
          </p:nvGraphicFramePr>
          <p:xfrm>
            <a:off x="989" y="1765"/>
            <a:ext cx="2548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1" name="Equation" r:id="rId9" imgW="2120760" imgH="507960" progId="Equation.DSMT4">
                    <p:embed/>
                  </p:oleObj>
                </mc:Choice>
                <mc:Fallback>
                  <p:oleObj name="Equation" r:id="rId9" imgW="212076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" y="1765"/>
                          <a:ext cx="2548" cy="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780040" y="3344953"/>
            <a:ext cx="3166341" cy="389405"/>
            <a:chOff x="475" y="2461"/>
            <a:chExt cx="2194" cy="278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75" y="2475"/>
              <a:ext cx="138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in addition to 39.4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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6131484"/>
                </p:ext>
              </p:extLst>
            </p:nvPr>
          </p:nvGraphicFramePr>
          <p:xfrm>
            <a:off x="1983" y="2461"/>
            <a:ext cx="686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2" name="Equation" r:id="rId11" imgW="571320" imgH="203040" progId="Equation.DSMT4">
                    <p:embed/>
                  </p:oleObj>
                </mc:Choice>
                <mc:Fallback>
                  <p:oleObj name="Equation" r:id="rId11" imgW="5713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3" y="2461"/>
                          <a:ext cx="686" cy="24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606858" y="5773830"/>
            <a:ext cx="8386329" cy="40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>
              <a:buFontTx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enerally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has </a:t>
            </a:r>
            <a:r>
              <a:rPr lang="en-US" sz="21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 solutions for </a:t>
            </a:r>
            <a:r>
              <a:rPr lang="en-US" sz="2100" b="1" dirty="0" smtClean="0">
                <a:solidFill>
                  <a:srgbClr val="9933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itchFamily="18" charset="2"/>
              </a:rPr>
              <a:t>q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</a:t>
            </a:r>
            <a:r>
              <a:rPr lang="en-US" sz="21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Strong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and</a:t>
            </a:r>
            <a:r>
              <a:rPr lang="en-US" sz="21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1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Weak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oblique shocks</a:t>
            </a:r>
          </a:p>
        </p:txBody>
      </p:sp>
      <p:grpSp>
        <p:nvGrpSpPr>
          <p:cNvPr id="39" name="Group 59"/>
          <p:cNvGrpSpPr>
            <a:grpSpLocks/>
          </p:cNvGrpSpPr>
          <p:nvPr/>
        </p:nvGrpSpPr>
        <p:grpSpPr bwMode="auto">
          <a:xfrm>
            <a:off x="1599768" y="4441730"/>
            <a:ext cx="6993663" cy="1350309"/>
            <a:chOff x="1043" y="3244"/>
            <a:chExt cx="4846" cy="964"/>
          </a:xfrm>
        </p:grpSpPr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3660" y="3911"/>
              <a:ext cx="222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100" b="1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Now subsonic after shock</a:t>
              </a:r>
            </a:p>
          </p:txBody>
        </p:sp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1043" y="3244"/>
              <a:ext cx="4594" cy="710"/>
              <a:chOff x="1043" y="3244"/>
              <a:chExt cx="4594" cy="710"/>
            </a:xfrm>
          </p:grpSpPr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1043" y="3244"/>
                <a:ext cx="2233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900" b="1" dirty="0">
                    <a:solidFill>
                      <a:srgbClr val="008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previous solution  2.535</a:t>
                </a:r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auto">
              <a:xfrm>
                <a:off x="3780" y="3244"/>
                <a:ext cx="584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b="1" dirty="0">
                    <a:solidFill>
                      <a:srgbClr val="008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1.335</a:t>
                </a: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auto">
              <a:xfrm>
                <a:off x="4890" y="3244"/>
                <a:ext cx="747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b="1" dirty="0">
                    <a:solidFill>
                      <a:srgbClr val="008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0.9227</a:t>
                </a:r>
              </a:p>
            </p:txBody>
          </p:sp>
          <p:sp>
            <p:nvSpPr>
              <p:cNvPr id="45" name="Text Box 55"/>
              <p:cNvSpPr txBox="1">
                <a:spLocks noChangeArrowheads="1"/>
              </p:cNvSpPr>
              <p:nvPr/>
            </p:nvSpPr>
            <p:spPr bwMode="auto">
              <a:xfrm>
                <a:off x="3038" y="3679"/>
                <a:ext cx="584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900" b="1">
                    <a:solidFill>
                      <a:srgbClr val="008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1.75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79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Supersonic Flow Turning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516687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normal shocks, flow is perpendicular to shock</a:t>
            </a:r>
          </a:p>
          <a:p>
            <a:pPr lvl="1"/>
            <a:r>
              <a:rPr lang="en-US" dirty="0" smtClean="0"/>
              <a:t>No change in flow direction</a:t>
            </a:r>
          </a:p>
          <a:p>
            <a:r>
              <a:rPr lang="en-US" dirty="0" smtClean="0"/>
              <a:t>How does supersonic flow change direction, i.e., make a turn</a:t>
            </a:r>
          </a:p>
          <a:p>
            <a:pPr lvl="1"/>
            <a:r>
              <a:rPr lang="en-US" dirty="0" smtClean="0"/>
              <a:t>Either slow to subsonic ahead of turn (can then make gradual turn)</a:t>
            </a:r>
            <a:r>
              <a:rPr lang="en-US" dirty="0" smtClean="0">
                <a:sym typeface="Wingdings" panose="05000000000000000000" pitchFamily="2" charset="2"/>
              </a:rPr>
              <a:t> bow shock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Go through non-normal wave with sudden angle change, i.e., oblique shock (also expansions: see later)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Can </a:t>
            </a:r>
            <a:r>
              <a:rPr lang="en-US" dirty="0">
                <a:sym typeface="Wingdings" panose="05000000000000000000" pitchFamily="2" charset="2"/>
              </a:rPr>
              <a:t>have straight/curved, 2-d/3-d oblique </a:t>
            </a:r>
            <a:r>
              <a:rPr lang="en-US" dirty="0" smtClean="0">
                <a:sym typeface="Wingdings" panose="05000000000000000000" pitchFamily="2" charset="2"/>
              </a:rPr>
              <a:t>shocks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Will examine straight, 2-d oblique shocks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" name="Group 2289"/>
          <p:cNvGrpSpPr>
            <a:grpSpLocks/>
          </p:cNvGrpSpPr>
          <p:nvPr/>
        </p:nvGrpSpPr>
        <p:grpSpPr bwMode="auto">
          <a:xfrm>
            <a:off x="6516687" y="1533587"/>
            <a:ext cx="2416175" cy="1409700"/>
            <a:chOff x="4377" y="1137"/>
            <a:chExt cx="1522" cy="888"/>
          </a:xfrm>
        </p:grpSpPr>
        <p:sp>
          <p:nvSpPr>
            <p:cNvPr id="9" name="Line 2277"/>
            <p:cNvSpPr>
              <a:spLocks noChangeShapeType="1"/>
            </p:cNvSpPr>
            <p:nvPr/>
          </p:nvSpPr>
          <p:spPr bwMode="auto">
            <a:xfrm>
              <a:off x="5187" y="1137"/>
              <a:ext cx="0" cy="88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278"/>
            <p:cNvGrpSpPr>
              <a:grpSpLocks/>
            </p:cNvGrpSpPr>
            <p:nvPr/>
          </p:nvGrpSpPr>
          <p:grpSpPr bwMode="auto">
            <a:xfrm>
              <a:off x="4377" y="1398"/>
              <a:ext cx="579" cy="269"/>
              <a:chOff x="2377" y="3238"/>
              <a:chExt cx="579" cy="269"/>
            </a:xfrm>
          </p:grpSpPr>
          <p:sp>
            <p:nvSpPr>
              <p:cNvPr id="15" name="Line 2279"/>
              <p:cNvSpPr>
                <a:spLocks noChangeShapeType="1"/>
              </p:cNvSpPr>
              <p:nvPr/>
            </p:nvSpPr>
            <p:spPr bwMode="auto">
              <a:xfrm>
                <a:off x="2692" y="3393"/>
                <a:ext cx="2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2280"/>
              <p:cNvSpPr txBox="1">
                <a:spLocks noChangeArrowheads="1"/>
              </p:cNvSpPr>
              <p:nvPr/>
            </p:nvSpPr>
            <p:spPr bwMode="auto">
              <a:xfrm>
                <a:off x="2377" y="3238"/>
                <a:ext cx="40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00"/>
                  <a:t>M</a:t>
                </a:r>
                <a:r>
                  <a:rPr lang="en-US" sz="2200" baseline="-25000"/>
                  <a:t>1</a:t>
                </a:r>
              </a:p>
            </p:txBody>
          </p:sp>
        </p:grpSp>
        <p:grpSp>
          <p:nvGrpSpPr>
            <p:cNvPr id="11" name="Group 2281"/>
            <p:cNvGrpSpPr>
              <a:grpSpLocks/>
            </p:cNvGrpSpPr>
            <p:nvPr/>
          </p:nvGrpSpPr>
          <p:grpSpPr bwMode="auto">
            <a:xfrm>
              <a:off x="5391" y="1416"/>
              <a:ext cx="508" cy="269"/>
              <a:chOff x="3383" y="3255"/>
              <a:chExt cx="508" cy="269"/>
            </a:xfrm>
          </p:grpSpPr>
          <p:sp>
            <p:nvSpPr>
              <p:cNvPr id="13" name="Text Box 2282"/>
              <p:cNvSpPr txBox="1">
                <a:spLocks noChangeArrowheads="1"/>
              </p:cNvSpPr>
              <p:nvPr/>
            </p:nvSpPr>
            <p:spPr bwMode="auto">
              <a:xfrm>
                <a:off x="3483" y="3255"/>
                <a:ext cx="40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200"/>
                  <a:t>M</a:t>
                </a:r>
                <a:r>
                  <a:rPr lang="en-US" sz="2200" baseline="-25000"/>
                  <a:t>2</a:t>
                </a:r>
              </a:p>
            </p:txBody>
          </p:sp>
          <p:sp>
            <p:nvSpPr>
              <p:cNvPr id="14" name="Line 2283"/>
              <p:cNvSpPr>
                <a:spLocks noChangeShapeType="1"/>
              </p:cNvSpPr>
              <p:nvPr/>
            </p:nvSpPr>
            <p:spPr bwMode="auto">
              <a:xfrm>
                <a:off x="3383" y="3401"/>
                <a:ext cx="1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2284"/>
            <p:cNvSpPr>
              <a:spLocks noChangeArrowheads="1"/>
            </p:cNvSpPr>
            <p:nvPr/>
          </p:nvSpPr>
          <p:spPr bwMode="auto">
            <a:xfrm>
              <a:off x="5083" y="1144"/>
              <a:ext cx="203" cy="8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321"/>
          <p:cNvGrpSpPr>
            <a:grpSpLocks/>
          </p:cNvGrpSpPr>
          <p:nvPr/>
        </p:nvGrpSpPr>
        <p:grpSpPr bwMode="auto">
          <a:xfrm>
            <a:off x="6224587" y="3567174"/>
            <a:ext cx="2862262" cy="571500"/>
            <a:chOff x="3977" y="2706"/>
            <a:chExt cx="1803" cy="360"/>
          </a:xfrm>
        </p:grpSpPr>
        <p:sp>
          <p:nvSpPr>
            <p:cNvPr id="18" name="AutoShape 2322"/>
            <p:cNvSpPr>
              <a:spLocks noChangeArrowheads="1"/>
            </p:cNvSpPr>
            <p:nvPr/>
          </p:nvSpPr>
          <p:spPr bwMode="auto">
            <a:xfrm rot="-5400000">
              <a:off x="5198" y="2484"/>
              <a:ext cx="360" cy="8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323"/>
            <p:cNvSpPr>
              <a:spLocks noChangeShapeType="1"/>
            </p:cNvSpPr>
            <p:nvPr/>
          </p:nvSpPr>
          <p:spPr bwMode="auto">
            <a:xfrm>
              <a:off x="4472" y="2885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324"/>
            <p:cNvSpPr txBox="1">
              <a:spLocks noChangeArrowheads="1"/>
            </p:cNvSpPr>
            <p:nvPr/>
          </p:nvSpPr>
          <p:spPr bwMode="auto">
            <a:xfrm>
              <a:off x="3977" y="2730"/>
              <a:ext cx="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1</a:t>
              </a:r>
              <a:r>
                <a:rPr lang="en-US"/>
                <a:t>&gt;1</a:t>
              </a:r>
              <a:endParaRPr lang="en-US" sz="2200" baseline="-25000"/>
            </a:p>
          </p:txBody>
        </p:sp>
        <p:sp>
          <p:nvSpPr>
            <p:cNvPr id="21" name="Line 2325"/>
            <p:cNvSpPr>
              <a:spLocks noChangeShapeType="1"/>
            </p:cNvSpPr>
            <p:nvPr/>
          </p:nvSpPr>
          <p:spPr bwMode="auto">
            <a:xfrm>
              <a:off x="4988" y="288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305"/>
          <p:cNvGrpSpPr>
            <a:grpSpLocks/>
          </p:cNvGrpSpPr>
          <p:nvPr/>
        </p:nvGrpSpPr>
        <p:grpSpPr bwMode="auto">
          <a:xfrm>
            <a:off x="6224587" y="4875274"/>
            <a:ext cx="2862262" cy="571500"/>
            <a:chOff x="3977" y="2706"/>
            <a:chExt cx="1803" cy="360"/>
          </a:xfrm>
        </p:grpSpPr>
        <p:sp>
          <p:nvSpPr>
            <p:cNvPr id="23" name="AutoShape 2285"/>
            <p:cNvSpPr>
              <a:spLocks noChangeArrowheads="1"/>
            </p:cNvSpPr>
            <p:nvPr/>
          </p:nvSpPr>
          <p:spPr bwMode="auto">
            <a:xfrm rot="-5400000">
              <a:off x="5198" y="2484"/>
              <a:ext cx="360" cy="8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87"/>
            <p:cNvSpPr>
              <a:spLocks noChangeShapeType="1"/>
            </p:cNvSpPr>
            <p:nvPr/>
          </p:nvSpPr>
          <p:spPr bwMode="auto">
            <a:xfrm>
              <a:off x="4472" y="2885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288"/>
            <p:cNvSpPr txBox="1">
              <a:spLocks noChangeArrowheads="1"/>
            </p:cNvSpPr>
            <p:nvPr/>
          </p:nvSpPr>
          <p:spPr bwMode="auto">
            <a:xfrm>
              <a:off x="3977" y="2730"/>
              <a:ext cx="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1</a:t>
              </a:r>
              <a:r>
                <a:rPr lang="en-US"/>
                <a:t>&gt;1</a:t>
              </a:r>
              <a:endParaRPr lang="en-US" sz="2200" baseline="-25000"/>
            </a:p>
          </p:txBody>
        </p:sp>
        <p:sp>
          <p:nvSpPr>
            <p:cNvPr id="26" name="Line 2300"/>
            <p:cNvSpPr>
              <a:spLocks noChangeShapeType="1"/>
            </p:cNvSpPr>
            <p:nvPr/>
          </p:nvSpPr>
          <p:spPr bwMode="auto">
            <a:xfrm>
              <a:off x="4988" y="288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344"/>
          <p:cNvGrpSpPr>
            <a:grpSpLocks/>
          </p:cNvGrpSpPr>
          <p:nvPr/>
        </p:nvGrpSpPr>
        <p:grpSpPr bwMode="auto">
          <a:xfrm>
            <a:off x="7162799" y="4522849"/>
            <a:ext cx="1543050" cy="1295400"/>
            <a:chOff x="4752" y="3396"/>
            <a:chExt cx="972" cy="816"/>
          </a:xfrm>
        </p:grpSpPr>
        <p:grpSp>
          <p:nvGrpSpPr>
            <p:cNvPr id="28" name="Group 2294"/>
            <p:cNvGrpSpPr>
              <a:grpSpLocks/>
            </p:cNvGrpSpPr>
            <p:nvPr/>
          </p:nvGrpSpPr>
          <p:grpSpPr bwMode="auto">
            <a:xfrm>
              <a:off x="5170" y="3396"/>
              <a:ext cx="510" cy="816"/>
              <a:chOff x="5010" y="2268"/>
              <a:chExt cx="582" cy="1152"/>
            </a:xfrm>
          </p:grpSpPr>
          <p:sp>
            <p:nvSpPr>
              <p:cNvPr id="30" name="Line 2290"/>
              <p:cNvSpPr>
                <a:spLocks noChangeShapeType="1"/>
              </p:cNvSpPr>
              <p:nvPr/>
            </p:nvSpPr>
            <p:spPr bwMode="auto">
              <a:xfrm flipV="1">
                <a:off x="5010" y="2268"/>
                <a:ext cx="576" cy="57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291"/>
              <p:cNvSpPr>
                <a:spLocks noChangeShapeType="1"/>
              </p:cNvSpPr>
              <p:nvPr/>
            </p:nvSpPr>
            <p:spPr bwMode="auto">
              <a:xfrm>
                <a:off x="5016" y="2844"/>
                <a:ext cx="576" cy="57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Freeform 2337"/>
            <p:cNvSpPr>
              <a:spLocks/>
            </p:cNvSpPr>
            <p:nvPr/>
          </p:nvSpPr>
          <p:spPr bwMode="auto">
            <a:xfrm>
              <a:off x="4752" y="3868"/>
              <a:ext cx="972" cy="122"/>
            </a:xfrm>
            <a:custGeom>
              <a:avLst/>
              <a:gdLst>
                <a:gd name="T0" fmla="*/ 0 w 972"/>
                <a:gd name="T1" fmla="*/ 0 h 122"/>
                <a:gd name="T2" fmla="*/ 496 w 972"/>
                <a:gd name="T3" fmla="*/ 0 h 122"/>
                <a:gd name="T4" fmla="*/ 972 w 972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2" h="122">
                  <a:moveTo>
                    <a:pt x="0" y="0"/>
                  </a:moveTo>
                  <a:lnTo>
                    <a:pt x="496" y="0"/>
                  </a:lnTo>
                  <a:lnTo>
                    <a:pt x="972" y="12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2345"/>
          <p:cNvGrpSpPr>
            <a:grpSpLocks/>
          </p:cNvGrpSpPr>
          <p:nvPr/>
        </p:nvGrpSpPr>
        <p:grpSpPr bwMode="auto">
          <a:xfrm>
            <a:off x="7035799" y="3043299"/>
            <a:ext cx="1433513" cy="1625600"/>
            <a:chOff x="4672" y="2312"/>
            <a:chExt cx="903" cy="1024"/>
          </a:xfrm>
        </p:grpSpPr>
        <p:grpSp>
          <p:nvGrpSpPr>
            <p:cNvPr id="33" name="Group 2333"/>
            <p:cNvGrpSpPr>
              <a:grpSpLocks/>
            </p:cNvGrpSpPr>
            <p:nvPr/>
          </p:nvGrpSpPr>
          <p:grpSpPr bwMode="auto">
            <a:xfrm>
              <a:off x="4981" y="2312"/>
              <a:ext cx="259" cy="1024"/>
              <a:chOff x="4725" y="3272"/>
              <a:chExt cx="259" cy="1024"/>
            </a:xfrm>
          </p:grpSpPr>
          <p:sp>
            <p:nvSpPr>
              <p:cNvPr id="35" name="Freeform 2329"/>
              <p:cNvSpPr>
                <a:spLocks/>
              </p:cNvSpPr>
              <p:nvPr/>
            </p:nvSpPr>
            <p:spPr bwMode="auto">
              <a:xfrm>
                <a:off x="4725" y="3272"/>
                <a:ext cx="259" cy="513"/>
              </a:xfrm>
              <a:custGeom>
                <a:avLst/>
                <a:gdLst>
                  <a:gd name="T0" fmla="*/ 3 w 259"/>
                  <a:gd name="T1" fmla="*/ 648 h 648"/>
                  <a:gd name="T2" fmla="*/ 3 w 259"/>
                  <a:gd name="T3" fmla="*/ 584 h 648"/>
                  <a:gd name="T4" fmla="*/ 19 w 259"/>
                  <a:gd name="T5" fmla="*/ 464 h 648"/>
                  <a:gd name="T6" fmla="*/ 51 w 259"/>
                  <a:gd name="T7" fmla="*/ 336 h 648"/>
                  <a:gd name="T8" fmla="*/ 99 w 259"/>
                  <a:gd name="T9" fmla="*/ 224 h 648"/>
                  <a:gd name="T10" fmla="*/ 163 w 259"/>
                  <a:gd name="T11" fmla="*/ 112 h 648"/>
                  <a:gd name="T12" fmla="*/ 259 w 259"/>
                  <a:gd name="T1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648">
                    <a:moveTo>
                      <a:pt x="3" y="648"/>
                    </a:moveTo>
                    <a:cubicBezTo>
                      <a:pt x="1" y="631"/>
                      <a:pt x="0" y="615"/>
                      <a:pt x="3" y="584"/>
                    </a:cubicBezTo>
                    <a:cubicBezTo>
                      <a:pt x="6" y="553"/>
                      <a:pt x="11" y="505"/>
                      <a:pt x="19" y="464"/>
                    </a:cubicBezTo>
                    <a:cubicBezTo>
                      <a:pt x="27" y="423"/>
                      <a:pt x="38" y="376"/>
                      <a:pt x="51" y="336"/>
                    </a:cubicBezTo>
                    <a:cubicBezTo>
                      <a:pt x="64" y="296"/>
                      <a:pt x="80" y="261"/>
                      <a:pt x="99" y="224"/>
                    </a:cubicBezTo>
                    <a:cubicBezTo>
                      <a:pt x="118" y="187"/>
                      <a:pt x="136" y="149"/>
                      <a:pt x="163" y="112"/>
                    </a:cubicBezTo>
                    <a:cubicBezTo>
                      <a:pt x="190" y="75"/>
                      <a:pt x="239" y="23"/>
                      <a:pt x="259" y="0"/>
                    </a:cubicBezTo>
                  </a:path>
                </a:pathLst>
              </a:custGeom>
              <a:noFill/>
              <a:ln w="28575" cmpd="sng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330"/>
              <p:cNvSpPr>
                <a:spLocks/>
              </p:cNvSpPr>
              <p:nvPr/>
            </p:nvSpPr>
            <p:spPr bwMode="auto">
              <a:xfrm flipV="1">
                <a:off x="4725" y="3783"/>
                <a:ext cx="259" cy="513"/>
              </a:xfrm>
              <a:custGeom>
                <a:avLst/>
                <a:gdLst>
                  <a:gd name="T0" fmla="*/ 3 w 259"/>
                  <a:gd name="T1" fmla="*/ 648 h 648"/>
                  <a:gd name="T2" fmla="*/ 3 w 259"/>
                  <a:gd name="T3" fmla="*/ 584 h 648"/>
                  <a:gd name="T4" fmla="*/ 19 w 259"/>
                  <a:gd name="T5" fmla="*/ 464 h 648"/>
                  <a:gd name="T6" fmla="*/ 51 w 259"/>
                  <a:gd name="T7" fmla="*/ 336 h 648"/>
                  <a:gd name="T8" fmla="*/ 99 w 259"/>
                  <a:gd name="T9" fmla="*/ 224 h 648"/>
                  <a:gd name="T10" fmla="*/ 163 w 259"/>
                  <a:gd name="T11" fmla="*/ 112 h 648"/>
                  <a:gd name="T12" fmla="*/ 259 w 259"/>
                  <a:gd name="T1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648">
                    <a:moveTo>
                      <a:pt x="3" y="648"/>
                    </a:moveTo>
                    <a:cubicBezTo>
                      <a:pt x="1" y="631"/>
                      <a:pt x="0" y="615"/>
                      <a:pt x="3" y="584"/>
                    </a:cubicBezTo>
                    <a:cubicBezTo>
                      <a:pt x="6" y="553"/>
                      <a:pt x="11" y="505"/>
                      <a:pt x="19" y="464"/>
                    </a:cubicBezTo>
                    <a:cubicBezTo>
                      <a:pt x="27" y="423"/>
                      <a:pt x="38" y="376"/>
                      <a:pt x="51" y="336"/>
                    </a:cubicBezTo>
                    <a:cubicBezTo>
                      <a:pt x="64" y="296"/>
                      <a:pt x="80" y="261"/>
                      <a:pt x="99" y="224"/>
                    </a:cubicBezTo>
                    <a:cubicBezTo>
                      <a:pt x="118" y="187"/>
                      <a:pt x="136" y="149"/>
                      <a:pt x="163" y="112"/>
                    </a:cubicBezTo>
                    <a:cubicBezTo>
                      <a:pt x="190" y="75"/>
                      <a:pt x="239" y="23"/>
                      <a:pt x="259" y="0"/>
                    </a:cubicBezTo>
                  </a:path>
                </a:pathLst>
              </a:custGeom>
              <a:noFill/>
              <a:ln w="28575" cmpd="sng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2338"/>
            <p:cNvSpPr>
              <a:spLocks/>
            </p:cNvSpPr>
            <p:nvPr/>
          </p:nvSpPr>
          <p:spPr bwMode="auto">
            <a:xfrm>
              <a:off x="4672" y="2896"/>
              <a:ext cx="903" cy="119"/>
            </a:xfrm>
            <a:custGeom>
              <a:avLst/>
              <a:gdLst>
                <a:gd name="T0" fmla="*/ 0 w 903"/>
                <a:gd name="T1" fmla="*/ 2 h 119"/>
                <a:gd name="T2" fmla="*/ 320 w 903"/>
                <a:gd name="T3" fmla="*/ 2 h 119"/>
                <a:gd name="T4" fmla="*/ 384 w 903"/>
                <a:gd name="T5" fmla="*/ 2 h 119"/>
                <a:gd name="T6" fmla="*/ 497 w 903"/>
                <a:gd name="T7" fmla="*/ 14 h 119"/>
                <a:gd name="T8" fmla="*/ 602 w 903"/>
                <a:gd name="T9" fmla="*/ 39 h 119"/>
                <a:gd name="T10" fmla="*/ 737 w 903"/>
                <a:gd name="T11" fmla="*/ 79 h 119"/>
                <a:gd name="T12" fmla="*/ 903 w 903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119">
                  <a:moveTo>
                    <a:pt x="0" y="2"/>
                  </a:moveTo>
                  <a:cubicBezTo>
                    <a:pt x="128" y="1"/>
                    <a:pt x="256" y="2"/>
                    <a:pt x="320" y="2"/>
                  </a:cubicBezTo>
                  <a:cubicBezTo>
                    <a:pt x="384" y="2"/>
                    <a:pt x="355" y="0"/>
                    <a:pt x="384" y="2"/>
                  </a:cubicBezTo>
                  <a:cubicBezTo>
                    <a:pt x="413" y="4"/>
                    <a:pt x="461" y="8"/>
                    <a:pt x="497" y="14"/>
                  </a:cubicBezTo>
                  <a:cubicBezTo>
                    <a:pt x="533" y="20"/>
                    <a:pt x="562" y="28"/>
                    <a:pt x="602" y="39"/>
                  </a:cubicBezTo>
                  <a:cubicBezTo>
                    <a:pt x="642" y="50"/>
                    <a:pt x="687" y="66"/>
                    <a:pt x="737" y="79"/>
                  </a:cubicBezTo>
                  <a:cubicBezTo>
                    <a:pt x="787" y="92"/>
                    <a:pt x="869" y="111"/>
                    <a:pt x="903" y="11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66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Shock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1148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Recall Mach wave</a:t>
            </a:r>
          </a:p>
          <a:p>
            <a:pPr lvl="1"/>
            <a:r>
              <a:rPr lang="en-US" dirty="0" smtClean="0"/>
              <a:t>Consider infinitely thin body</a:t>
            </a:r>
          </a:p>
          <a:p>
            <a:pPr lvl="1"/>
            <a:r>
              <a:rPr lang="en-US" dirty="0" smtClean="0"/>
              <a:t>No flow turn required</a:t>
            </a:r>
          </a:p>
          <a:p>
            <a:pPr lvl="1"/>
            <a:r>
              <a:rPr lang="en-US" dirty="0" smtClean="0"/>
              <a:t>Infinitesimal wave</a:t>
            </a:r>
            <a:endParaRPr lang="en-US" dirty="0"/>
          </a:p>
          <a:p>
            <a:r>
              <a:rPr lang="en-US" dirty="0" smtClean="0"/>
              <a:t>Oblique shock</a:t>
            </a:r>
          </a:p>
          <a:p>
            <a:pPr lvl="1"/>
            <a:r>
              <a:rPr lang="en-US" dirty="0" smtClean="0"/>
              <a:t>Consider finite-seized wedge, half-angle, </a:t>
            </a:r>
            <a:r>
              <a:rPr lang="en-US" altLang="zh-CN" dirty="0" smtClean="0">
                <a:latin typeface="Symbol" panose="05050102010706020507" pitchFamily="18" charset="2"/>
              </a:rPr>
              <a:t>d</a:t>
            </a:r>
            <a:endParaRPr lang="en-US" dirty="0" smtClean="0">
              <a:latin typeface="Symbol" panose="05050102010706020507" pitchFamily="18" charset="2"/>
            </a:endParaRPr>
          </a:p>
          <a:p>
            <a:pPr lvl="1"/>
            <a:r>
              <a:rPr lang="en-US" dirty="0" smtClean="0"/>
              <a:t>Flow must undergo compression to turn </a:t>
            </a:r>
          </a:p>
          <a:p>
            <a:pPr lvl="1"/>
            <a:r>
              <a:rPr lang="en-US" dirty="0" smtClean="0"/>
              <a:t>If attached shock </a:t>
            </a:r>
            <a:r>
              <a:rPr lang="en-US" dirty="0" smtClean="0">
                <a:sym typeface="Wingdings" panose="05000000000000000000" pitchFamily="2" charset="2"/>
              </a:rPr>
              <a:t> oblique shock at angle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Similar for concave corner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24537" y="4038600"/>
            <a:ext cx="1033463" cy="35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7007349" y="1567563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5554786" y="1313563"/>
            <a:ext cx="1204913" cy="457200"/>
            <a:chOff x="3788" y="1436"/>
            <a:chExt cx="759" cy="288"/>
          </a:xfrm>
        </p:grpSpPr>
        <p:sp>
          <p:nvSpPr>
            <p:cNvPr id="24" name="Line 44"/>
            <p:cNvSpPr>
              <a:spLocks noChangeShapeType="1"/>
            </p:cNvSpPr>
            <p:nvPr/>
          </p:nvSpPr>
          <p:spPr bwMode="auto">
            <a:xfrm>
              <a:off x="4283" y="1591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auto">
            <a:xfrm>
              <a:off x="3788" y="1436"/>
              <a:ext cx="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/>
                <a:t>M</a:t>
              </a:r>
              <a:r>
                <a:rPr lang="en-US" sz="2200" baseline="-25000" dirty="0"/>
                <a:t>1</a:t>
              </a:r>
              <a:r>
                <a:rPr lang="en-US" dirty="0"/>
                <a:t>&gt;1</a:t>
              </a:r>
              <a:endParaRPr lang="en-US" sz="2200" baseline="-25000" dirty="0"/>
            </a:p>
          </p:txBody>
        </p:sp>
      </p:grpSp>
      <p:graphicFrame>
        <p:nvGraphicFramePr>
          <p:cNvPr id="2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6259"/>
              </p:ext>
            </p:extLst>
          </p:nvPr>
        </p:nvGraphicFramePr>
        <p:xfrm>
          <a:off x="6623050" y="4662488"/>
          <a:ext cx="9429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3" imgW="393480" imgH="203040" progId="Equation.DSMT4">
                  <p:embed/>
                </p:oleObj>
              </mc:Choice>
              <mc:Fallback>
                <p:oleObj name="Equation" r:id="rId3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4662488"/>
                        <a:ext cx="9429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59"/>
          <p:cNvSpPr>
            <a:spLocks noChangeArrowheads="1"/>
          </p:cNvSpPr>
          <p:nvPr/>
        </p:nvSpPr>
        <p:spPr bwMode="auto">
          <a:xfrm rot="16200000">
            <a:off x="7488362" y="3497964"/>
            <a:ext cx="571500" cy="127635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>
            <a:off x="6335837" y="4134551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61"/>
          <p:cNvSpPr txBox="1">
            <a:spLocks noChangeArrowheads="1"/>
          </p:cNvSpPr>
          <p:nvPr/>
        </p:nvSpPr>
        <p:spPr bwMode="auto">
          <a:xfrm>
            <a:off x="5550024" y="3888489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M</a:t>
            </a:r>
            <a:r>
              <a:rPr lang="en-US" sz="2200" baseline="-25000" dirty="0"/>
              <a:t>1</a:t>
            </a:r>
            <a:r>
              <a:rPr lang="en-US" dirty="0"/>
              <a:t>&gt;1</a:t>
            </a:r>
            <a:endParaRPr lang="en-US" sz="2200" baseline="-25000" dirty="0"/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7154987" y="4136139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8351962" y="3731326"/>
            <a:ext cx="514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latin typeface="Symbol" panose="05050102010706020507" pitchFamily="18" charset="2"/>
                <a:sym typeface="Symbol" pitchFamily="18" charset="2"/>
              </a:rPr>
              <a:t>d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2" name="Freeform 64"/>
          <p:cNvSpPr>
            <a:spLocks/>
          </p:cNvSpPr>
          <p:nvPr/>
        </p:nvSpPr>
        <p:spPr bwMode="auto">
          <a:xfrm>
            <a:off x="8201149" y="3882139"/>
            <a:ext cx="122238" cy="257175"/>
          </a:xfrm>
          <a:custGeom>
            <a:avLst/>
            <a:gdLst>
              <a:gd name="T0" fmla="*/ 0 w 108"/>
              <a:gd name="T1" fmla="*/ 0 h 362"/>
              <a:gd name="T2" fmla="*/ 88 w 108"/>
              <a:gd name="T3" fmla="*/ 168 h 362"/>
              <a:gd name="T4" fmla="*/ 108 w 108"/>
              <a:gd name="T5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362">
                <a:moveTo>
                  <a:pt x="0" y="0"/>
                </a:moveTo>
                <a:cubicBezTo>
                  <a:pt x="15" y="28"/>
                  <a:pt x="70" y="108"/>
                  <a:pt x="88" y="168"/>
                </a:cubicBezTo>
                <a:cubicBezTo>
                  <a:pt x="106" y="228"/>
                  <a:pt x="104" y="322"/>
                  <a:pt x="108" y="362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>
            <a:off x="6615236" y="1726313"/>
            <a:ext cx="1414463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73"/>
          <p:cNvGrpSpPr>
            <a:grpSpLocks/>
          </p:cNvGrpSpPr>
          <p:nvPr/>
        </p:nvGrpSpPr>
        <p:grpSpPr bwMode="auto">
          <a:xfrm>
            <a:off x="5216649" y="1129413"/>
            <a:ext cx="2768600" cy="1446213"/>
            <a:chOff x="3743" y="1320"/>
            <a:chExt cx="1744" cy="911"/>
          </a:xfrm>
        </p:grpSpPr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4859" y="1320"/>
              <a:ext cx="628" cy="526"/>
              <a:chOff x="4859" y="1320"/>
              <a:chExt cx="628" cy="526"/>
            </a:xfrm>
          </p:grpSpPr>
          <p:grpSp>
            <p:nvGrpSpPr>
              <p:cNvPr id="37" name="Group 18"/>
              <p:cNvGrpSpPr>
                <a:grpSpLocks/>
              </p:cNvGrpSpPr>
              <p:nvPr/>
            </p:nvGrpSpPr>
            <p:grpSpPr bwMode="auto">
              <a:xfrm>
                <a:off x="4859" y="1342"/>
                <a:ext cx="576" cy="504"/>
                <a:chOff x="5046" y="3628"/>
                <a:chExt cx="576" cy="696"/>
              </a:xfrm>
            </p:grpSpPr>
            <p:sp>
              <p:nvSpPr>
                <p:cNvPr id="4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5046" y="3628"/>
                  <a:ext cx="576" cy="348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>
                  <a:off x="5046" y="3976"/>
                  <a:ext cx="576" cy="348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5163" y="1320"/>
                <a:ext cx="3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ym typeface="Symbol" pitchFamily="18" charset="2"/>
                  </a:rPr>
                  <a:t></a:t>
                </a:r>
                <a:endParaRPr lang="en-US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5326" y="1392"/>
                <a:ext cx="76" cy="188"/>
              </a:xfrm>
              <a:custGeom>
                <a:avLst/>
                <a:gdLst>
                  <a:gd name="T0" fmla="*/ 0 w 108"/>
                  <a:gd name="T1" fmla="*/ 0 h 362"/>
                  <a:gd name="T2" fmla="*/ 88 w 108"/>
                  <a:gd name="T3" fmla="*/ 168 h 362"/>
                  <a:gd name="T4" fmla="*/ 108 w 108"/>
                  <a:gd name="T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362">
                    <a:moveTo>
                      <a:pt x="0" y="0"/>
                    </a:moveTo>
                    <a:cubicBezTo>
                      <a:pt x="15" y="28"/>
                      <a:pt x="70" y="108"/>
                      <a:pt x="88" y="168"/>
                    </a:cubicBezTo>
                    <a:cubicBezTo>
                      <a:pt x="106" y="228"/>
                      <a:pt x="104" y="322"/>
                      <a:pt x="108" y="3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6" name="Object 43"/>
            <p:cNvGraphicFramePr>
              <a:graphicFrameLocks noChangeAspect="1"/>
            </p:cNvGraphicFramePr>
            <p:nvPr/>
          </p:nvGraphicFramePr>
          <p:xfrm>
            <a:off x="3743" y="1912"/>
            <a:ext cx="127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3" name="Equation" r:id="rId5" imgW="1168200" imgH="291960" progId="Equation.3">
                    <p:embed/>
                  </p:oleObj>
                </mc:Choice>
                <mc:Fallback>
                  <p:oleObj name="Equation" r:id="rId5" imgW="11682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" y="1912"/>
                          <a:ext cx="1276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7151811" y="3485263"/>
            <a:ext cx="809625" cy="1295400"/>
            <a:chOff x="5010" y="2268"/>
            <a:chExt cx="582" cy="1152"/>
          </a:xfrm>
        </p:grpSpPr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5010" y="2268"/>
              <a:ext cx="576" cy="576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5016" y="2844"/>
              <a:ext cx="576" cy="576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Freeform 38"/>
          <p:cNvSpPr>
            <a:spLocks/>
          </p:cNvSpPr>
          <p:nvPr/>
        </p:nvSpPr>
        <p:spPr bwMode="auto">
          <a:xfrm>
            <a:off x="6602536" y="4329813"/>
            <a:ext cx="1587500" cy="177800"/>
          </a:xfrm>
          <a:custGeom>
            <a:avLst/>
            <a:gdLst>
              <a:gd name="T0" fmla="*/ 0 w 1000"/>
              <a:gd name="T1" fmla="*/ 0 h 112"/>
              <a:gd name="T2" fmla="*/ 496 w 1000"/>
              <a:gd name="T3" fmla="*/ 0 h 112"/>
              <a:gd name="T4" fmla="*/ 1000 w 1000"/>
              <a:gd name="T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12">
                <a:moveTo>
                  <a:pt x="0" y="0"/>
                </a:moveTo>
                <a:lnTo>
                  <a:pt x="496" y="0"/>
                </a:lnTo>
                <a:lnTo>
                  <a:pt x="1000" y="11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27"/>
          <p:cNvGrpSpPr>
            <a:grpSpLocks/>
          </p:cNvGrpSpPr>
          <p:nvPr/>
        </p:nvGrpSpPr>
        <p:grpSpPr bwMode="auto">
          <a:xfrm>
            <a:off x="7609011" y="3542413"/>
            <a:ext cx="514350" cy="574675"/>
            <a:chOff x="5234" y="2520"/>
            <a:chExt cx="324" cy="362"/>
          </a:xfrm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234" y="2542"/>
              <a:ext cx="3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Symbol" panose="05050102010706020507" pitchFamily="18" charset="2"/>
                  <a:sym typeface="Symbol" pitchFamily="18" charset="2"/>
                </a:rPr>
                <a:t>q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5424" y="2520"/>
              <a:ext cx="108" cy="362"/>
            </a:xfrm>
            <a:custGeom>
              <a:avLst/>
              <a:gdLst>
                <a:gd name="T0" fmla="*/ 0 w 108"/>
                <a:gd name="T1" fmla="*/ 0 h 362"/>
                <a:gd name="T2" fmla="*/ 88 w 108"/>
                <a:gd name="T3" fmla="*/ 168 h 362"/>
                <a:gd name="T4" fmla="*/ 108 w 108"/>
                <a:gd name="T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362">
                  <a:moveTo>
                    <a:pt x="0" y="0"/>
                  </a:moveTo>
                  <a:cubicBezTo>
                    <a:pt x="15" y="28"/>
                    <a:pt x="70" y="108"/>
                    <a:pt x="88" y="168"/>
                  </a:cubicBezTo>
                  <a:cubicBezTo>
                    <a:pt x="106" y="228"/>
                    <a:pt x="104" y="322"/>
                    <a:pt x="108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89"/>
          <p:cNvSpPr txBox="1">
            <a:spLocks noChangeArrowheads="1"/>
          </p:cNvSpPr>
          <p:nvPr/>
        </p:nvSpPr>
        <p:spPr bwMode="auto">
          <a:xfrm>
            <a:off x="8269411" y="5104516"/>
            <a:ext cx="514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Symbol" panose="05050102010706020507" pitchFamily="18" charset="2"/>
                <a:sym typeface="Symbol" pitchFamily="18" charset="2"/>
              </a:rPr>
              <a:t>q</a:t>
            </a:r>
            <a:endParaRPr lang="en-US" dirty="0">
              <a:latin typeface="Symbol" panose="05050102010706020507" pitchFamily="18" charset="2"/>
            </a:endParaRPr>
          </a:p>
        </p:txBody>
      </p:sp>
      <p:grpSp>
        <p:nvGrpSpPr>
          <p:cNvPr id="50" name="Group 90"/>
          <p:cNvGrpSpPr>
            <a:grpSpLocks/>
          </p:cNvGrpSpPr>
          <p:nvPr/>
        </p:nvGrpSpPr>
        <p:grpSpPr bwMode="auto">
          <a:xfrm>
            <a:off x="5662736" y="5177541"/>
            <a:ext cx="2879725" cy="957263"/>
            <a:chOff x="4079" y="3507"/>
            <a:chExt cx="1814" cy="603"/>
          </a:xfrm>
        </p:grpSpPr>
        <p:sp>
          <p:nvSpPr>
            <p:cNvPr id="51" name="Freeform 91"/>
            <p:cNvSpPr>
              <a:spLocks/>
            </p:cNvSpPr>
            <p:nvPr/>
          </p:nvSpPr>
          <p:spPr bwMode="auto">
            <a:xfrm>
              <a:off x="4218" y="3756"/>
              <a:ext cx="1626" cy="354"/>
            </a:xfrm>
            <a:custGeom>
              <a:avLst/>
              <a:gdLst>
                <a:gd name="T0" fmla="*/ 0 w 1626"/>
                <a:gd name="T1" fmla="*/ 174 h 354"/>
                <a:gd name="T2" fmla="*/ 972 w 1626"/>
                <a:gd name="T3" fmla="*/ 174 h 354"/>
                <a:gd name="T4" fmla="*/ 1626 w 1626"/>
                <a:gd name="T5" fmla="*/ 0 h 354"/>
                <a:gd name="T6" fmla="*/ 1626 w 1626"/>
                <a:gd name="T7" fmla="*/ 348 h 354"/>
                <a:gd name="T8" fmla="*/ 0 w 1626"/>
                <a:gd name="T9" fmla="*/ 354 h 354"/>
                <a:gd name="T10" fmla="*/ 0 w 1626"/>
                <a:gd name="T11" fmla="*/ 16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354">
                  <a:moveTo>
                    <a:pt x="0" y="174"/>
                  </a:moveTo>
                  <a:lnTo>
                    <a:pt x="972" y="174"/>
                  </a:lnTo>
                  <a:lnTo>
                    <a:pt x="1626" y="0"/>
                  </a:lnTo>
                  <a:lnTo>
                    <a:pt x="1626" y="348"/>
                  </a:lnTo>
                  <a:lnTo>
                    <a:pt x="0" y="354"/>
                  </a:lnTo>
                  <a:lnTo>
                    <a:pt x="0" y="16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92"/>
            <p:cNvSpPr txBox="1">
              <a:spLocks noChangeArrowheads="1"/>
            </p:cNvSpPr>
            <p:nvPr/>
          </p:nvSpPr>
          <p:spPr bwMode="auto">
            <a:xfrm>
              <a:off x="4079" y="3571"/>
              <a:ext cx="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/>
                <a:t>M</a:t>
              </a:r>
              <a:r>
                <a:rPr lang="en-US" sz="2200" baseline="-25000"/>
                <a:t>1</a:t>
              </a:r>
              <a:r>
                <a:rPr lang="en-US"/>
                <a:t>&gt;1</a:t>
              </a:r>
              <a:endParaRPr lang="en-US" sz="2200" baseline="-25000"/>
            </a:p>
          </p:txBody>
        </p:sp>
        <p:sp>
          <p:nvSpPr>
            <p:cNvPr id="53" name="Text Box 93"/>
            <p:cNvSpPr txBox="1">
              <a:spLocks noChangeArrowheads="1"/>
            </p:cNvSpPr>
            <p:nvPr/>
          </p:nvSpPr>
          <p:spPr bwMode="auto">
            <a:xfrm>
              <a:off x="5569" y="3870"/>
              <a:ext cx="3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6600"/>
                  </a:solidFill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dirty="0">
                <a:solidFill>
                  <a:srgbClr val="0066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auto">
            <a:xfrm>
              <a:off x="5672" y="3787"/>
              <a:ext cx="75" cy="137"/>
            </a:xfrm>
            <a:custGeom>
              <a:avLst/>
              <a:gdLst>
                <a:gd name="T0" fmla="*/ 0 w 75"/>
                <a:gd name="T1" fmla="*/ 0 h 137"/>
                <a:gd name="T2" fmla="*/ 63 w 75"/>
                <a:gd name="T3" fmla="*/ 75 h 137"/>
                <a:gd name="T4" fmla="*/ 70 w 75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37">
                  <a:moveTo>
                    <a:pt x="0" y="0"/>
                  </a:moveTo>
                  <a:cubicBezTo>
                    <a:pt x="11" y="13"/>
                    <a:pt x="51" y="52"/>
                    <a:pt x="63" y="75"/>
                  </a:cubicBezTo>
                  <a:cubicBezTo>
                    <a:pt x="75" y="98"/>
                    <a:pt x="69" y="124"/>
                    <a:pt x="70" y="137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95"/>
            <p:cNvSpPr>
              <a:spLocks noChangeShapeType="1"/>
            </p:cNvSpPr>
            <p:nvPr/>
          </p:nvSpPr>
          <p:spPr bwMode="auto">
            <a:xfrm flipV="1">
              <a:off x="5183" y="3507"/>
              <a:ext cx="505" cy="40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auto">
            <a:xfrm>
              <a:off x="4751" y="3693"/>
              <a:ext cx="994" cy="142"/>
            </a:xfrm>
            <a:custGeom>
              <a:avLst/>
              <a:gdLst>
                <a:gd name="T0" fmla="*/ 0 w 994"/>
                <a:gd name="T1" fmla="*/ 142 h 142"/>
                <a:gd name="T2" fmla="*/ 496 w 994"/>
                <a:gd name="T3" fmla="*/ 142 h 142"/>
                <a:gd name="T4" fmla="*/ 994 w 994"/>
                <a:gd name="T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4" h="142">
                  <a:moveTo>
                    <a:pt x="0" y="142"/>
                  </a:moveTo>
                  <a:lnTo>
                    <a:pt x="496" y="142"/>
                  </a:lnTo>
                  <a:lnTo>
                    <a:pt x="994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auto">
            <a:xfrm>
              <a:off x="5673" y="3527"/>
              <a:ext cx="157" cy="392"/>
            </a:xfrm>
            <a:custGeom>
              <a:avLst/>
              <a:gdLst>
                <a:gd name="T0" fmla="*/ 0 w 157"/>
                <a:gd name="T1" fmla="*/ 0 h 392"/>
                <a:gd name="T2" fmla="*/ 126 w 157"/>
                <a:gd name="T3" fmla="*/ 189 h 392"/>
                <a:gd name="T4" fmla="*/ 157 w 157"/>
                <a:gd name="T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392">
                  <a:moveTo>
                    <a:pt x="0" y="0"/>
                  </a:moveTo>
                  <a:cubicBezTo>
                    <a:pt x="21" y="31"/>
                    <a:pt x="100" y="124"/>
                    <a:pt x="126" y="189"/>
                  </a:cubicBezTo>
                  <a:cubicBezTo>
                    <a:pt x="152" y="254"/>
                    <a:pt x="151" y="350"/>
                    <a:pt x="157" y="3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4213" y="3742"/>
              <a:ext cx="1650" cy="180"/>
            </a:xfrm>
            <a:custGeom>
              <a:avLst/>
              <a:gdLst>
                <a:gd name="T0" fmla="*/ 0 w 1650"/>
                <a:gd name="T1" fmla="*/ 180 h 180"/>
                <a:gd name="T2" fmla="*/ 963 w 1650"/>
                <a:gd name="T3" fmla="*/ 180 h 180"/>
                <a:gd name="T4" fmla="*/ 1650 w 1650"/>
                <a:gd name="T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0" h="180">
                  <a:moveTo>
                    <a:pt x="0" y="180"/>
                  </a:moveTo>
                  <a:lnTo>
                    <a:pt x="963" y="180"/>
                  </a:lnTo>
                  <a:lnTo>
                    <a:pt x="165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auto">
            <a:xfrm>
              <a:off x="5192" y="3922"/>
              <a:ext cx="652" cy="7"/>
            </a:xfrm>
            <a:custGeom>
              <a:avLst/>
              <a:gdLst>
                <a:gd name="T0" fmla="*/ 0 w 652"/>
                <a:gd name="T1" fmla="*/ 0 h 7"/>
                <a:gd name="T2" fmla="*/ 652 w 652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2" h="7">
                  <a:moveTo>
                    <a:pt x="0" y="0"/>
                  </a:moveTo>
                  <a:lnTo>
                    <a:pt x="652" y="7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8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</a:t>
            </a:r>
            <a:r>
              <a:rPr lang="en-US" smtClean="0"/>
              <a:t>of Motion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Governing equations</a:t>
            </a:r>
          </a:p>
          <a:p>
            <a:pPr lvl="1"/>
            <a:r>
              <a:rPr lang="en-US" dirty="0" smtClean="0"/>
              <a:t>Same approach as for normal shocks</a:t>
            </a:r>
          </a:p>
          <a:p>
            <a:pPr lvl="1"/>
            <a:r>
              <a:rPr lang="en-US" dirty="0" smtClean="0"/>
              <a:t>Use conservation equations and state equations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Conservation Equations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Mass, energy and momentum</a:t>
            </a:r>
          </a:p>
          <a:p>
            <a:pPr lvl="1"/>
            <a:r>
              <a:rPr lang="en-US" dirty="0" smtClean="0"/>
              <a:t>This time 2 momentum equations – </a:t>
            </a:r>
            <a:r>
              <a:rPr lang="en-US" dirty="0" smtClean="0">
                <a:solidFill>
                  <a:srgbClr val="FF0000"/>
                </a:solidFill>
              </a:rPr>
              <a:t>2 velocity components </a:t>
            </a:r>
            <a:r>
              <a:rPr lang="en-US" dirty="0" smtClean="0"/>
              <a:t>for a 2-D oblique shock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Assumptions</a:t>
            </a:r>
          </a:p>
          <a:p>
            <a:pPr lvl="1"/>
            <a:r>
              <a:rPr lang="en-US" dirty="0" smtClean="0"/>
              <a:t>Steady flow (stationary shock), </a:t>
            </a:r>
            <a:r>
              <a:rPr lang="en-US" dirty="0" err="1" smtClean="0"/>
              <a:t>inviscid</a:t>
            </a:r>
            <a:r>
              <a:rPr lang="en-US" dirty="0" smtClean="0"/>
              <a:t> except inside shock, adiabatic, no work but flow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035330"/>
            <a:ext cx="5294313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Pick control volume along shock</a:t>
            </a:r>
          </a:p>
          <a:p>
            <a:r>
              <a:rPr lang="en-US" sz="2800" dirty="0" smtClean="0"/>
              <a:t>Divide velocity into two components</a:t>
            </a:r>
          </a:p>
          <a:p>
            <a:pPr lvl="1"/>
            <a:r>
              <a:rPr lang="en-US" sz="2400" dirty="0" smtClean="0"/>
              <a:t>One tangent to shock,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pPr lvl="1"/>
            <a:r>
              <a:rPr lang="en-US" sz="2400" dirty="0" smtClean="0"/>
              <a:t>One normal to shock,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endParaRPr lang="en-US" sz="2400" baseline="-25000" dirty="0"/>
          </a:p>
          <a:p>
            <a:r>
              <a:rPr lang="en-US" sz="2800" dirty="0" smtClean="0"/>
              <a:t>Angles from geometry</a:t>
            </a:r>
          </a:p>
          <a:p>
            <a:pPr lvl="1"/>
            <a:r>
              <a:rPr lang="en-US" sz="2400" dirty="0" smtClean="0"/>
              <a:t>v</a:t>
            </a:r>
            <a:r>
              <a:rPr lang="en-US" sz="2400" baseline="-25000" dirty="0" smtClean="0"/>
              <a:t>1n</a:t>
            </a:r>
            <a:r>
              <a:rPr lang="en-US" sz="2400" dirty="0" smtClean="0"/>
              <a:t>=v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sin</a:t>
            </a:r>
            <a:r>
              <a:rPr lang="en-US" sz="2400" dirty="0" smtClean="0">
                <a:latin typeface="Symbol" panose="05050102010706020507" pitchFamily="18" charset="2"/>
              </a:rPr>
              <a:t>q;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1t</a:t>
            </a:r>
            <a:r>
              <a:rPr lang="en-US" sz="2400" dirty="0" smtClean="0"/>
              <a:t>=v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cos</a:t>
            </a:r>
            <a:r>
              <a:rPr lang="en-US" sz="2400" dirty="0" smtClean="0">
                <a:latin typeface="Symbol" panose="05050102010706020507" pitchFamily="18" charset="2"/>
              </a:rPr>
              <a:t>q</a:t>
            </a:r>
          </a:p>
          <a:p>
            <a:pPr lvl="1"/>
            <a:r>
              <a:rPr lang="en-US" sz="2400" dirty="0" smtClean="0"/>
              <a:t>v</a:t>
            </a:r>
            <a:r>
              <a:rPr lang="en-US" sz="2400" baseline="-25000" dirty="0" smtClean="0"/>
              <a:t>2n</a:t>
            </a:r>
            <a:r>
              <a:rPr lang="en-US" sz="2400" dirty="0" smtClean="0"/>
              <a:t>=v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sin(</a:t>
            </a:r>
            <a:r>
              <a:rPr lang="en-US" sz="2400" dirty="0" smtClean="0">
                <a:latin typeface="Symbol" panose="05050102010706020507" pitchFamily="18" charset="2"/>
              </a:rPr>
              <a:t>q-d);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2t</a:t>
            </a:r>
            <a:r>
              <a:rPr lang="en-US" sz="2400" dirty="0" smtClean="0"/>
              <a:t>=v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cos(</a:t>
            </a:r>
            <a:r>
              <a:rPr lang="en-US" sz="2400" dirty="0" smtClean="0">
                <a:latin typeface="Symbol" panose="05050102010706020507" pitchFamily="18" charset="2"/>
              </a:rPr>
              <a:t>q-d)</a:t>
            </a:r>
          </a:p>
          <a:p>
            <a:pPr lvl="1"/>
            <a:r>
              <a:rPr lang="en-US" sz="2400" dirty="0" smtClean="0"/>
              <a:t>M</a:t>
            </a:r>
            <a:r>
              <a:rPr lang="en-US" sz="2400" baseline="-25000" dirty="0" smtClean="0"/>
              <a:t>1n</a:t>
            </a:r>
            <a:r>
              <a:rPr lang="en-US" sz="2400" dirty="0" smtClean="0"/>
              <a:t>=M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sin</a:t>
            </a:r>
            <a:r>
              <a:rPr lang="en-US" sz="2400" dirty="0" smtClean="0">
                <a:latin typeface="Symbol" panose="05050102010706020507" pitchFamily="18" charset="2"/>
              </a:rPr>
              <a:t>q;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1t</a:t>
            </a:r>
            <a:r>
              <a:rPr lang="en-US" sz="2400" dirty="0" smtClean="0"/>
              <a:t>=M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cos</a:t>
            </a:r>
            <a:r>
              <a:rPr lang="en-US" sz="2400" dirty="0" smtClean="0">
                <a:latin typeface="Symbol" panose="05050102010706020507" pitchFamily="18" charset="2"/>
              </a:rPr>
              <a:t>q</a:t>
            </a:r>
          </a:p>
          <a:p>
            <a:pPr lvl="1"/>
            <a:r>
              <a:rPr lang="en-US" sz="2400" dirty="0" smtClean="0"/>
              <a:t>M</a:t>
            </a:r>
            <a:r>
              <a:rPr lang="en-US" sz="2400" baseline="-25000" dirty="0" smtClean="0"/>
              <a:t>2n</a:t>
            </a:r>
            <a:r>
              <a:rPr lang="en-US" sz="2400" dirty="0" smtClean="0"/>
              <a:t>=M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sin(</a:t>
            </a:r>
            <a:r>
              <a:rPr lang="en-US" sz="2400" dirty="0" smtClean="0">
                <a:latin typeface="Symbol" panose="05050102010706020507" pitchFamily="18" charset="2"/>
              </a:rPr>
              <a:t>q-d);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2t</a:t>
            </a:r>
            <a:r>
              <a:rPr lang="en-US" sz="2400" dirty="0" smtClean="0"/>
              <a:t>=M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cos(</a:t>
            </a:r>
            <a:r>
              <a:rPr lang="en-US" sz="2400" dirty="0" smtClean="0">
                <a:latin typeface="Symbol" panose="05050102010706020507" pitchFamily="18" charset="2"/>
              </a:rPr>
              <a:t>q-d)</a:t>
            </a:r>
            <a:endParaRPr lang="en-US" sz="2400" dirty="0">
              <a:latin typeface="Symbol" panose="05050102010706020507" pitchFamily="18" charset="2"/>
            </a:endParaRPr>
          </a:p>
          <a:p>
            <a:pPr lvl="1"/>
            <a:endParaRPr lang="en-US" sz="2400" dirty="0">
              <a:latin typeface="Symbol" panose="05050102010706020507" pitchFamily="18" charset="2"/>
            </a:endParaRP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1323790"/>
            <a:ext cx="1524000" cy="12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1371357">
            <a:off x="7132637" y="1639703"/>
            <a:ext cx="225425" cy="83978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032375" y="1850841"/>
            <a:ext cx="1616075" cy="1147762"/>
            <a:chOff x="3361" y="1621"/>
            <a:chExt cx="1018" cy="723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567" y="1621"/>
              <a:ext cx="7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361" y="1826"/>
              <a:ext cx="6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  <a:r>
                <a:rPr lang="en-US" baseline="-25000"/>
                <a:t>1</a:t>
              </a:r>
              <a:r>
                <a:rPr lang="en-US"/>
                <a:t>, h</a:t>
              </a:r>
              <a:r>
                <a:rPr lang="en-US" baseline="-25000"/>
                <a:t>1</a:t>
              </a:r>
              <a:r>
                <a:rPr lang="en-US"/>
                <a:t>,</a:t>
              </a:r>
              <a:br>
                <a:rPr lang="en-US"/>
              </a:br>
              <a:r>
                <a:rPr lang="en-US"/>
                <a:t>T</a:t>
              </a:r>
              <a:r>
                <a:rPr lang="en-US" baseline="-25000"/>
                <a:t>1</a:t>
              </a:r>
              <a:r>
                <a:rPr lang="en-US"/>
                <a:t>, </a:t>
              </a:r>
              <a:r>
                <a:rPr lang="en-US">
                  <a:sym typeface="Symbol" pitchFamily="18" charset="2"/>
                </a:rPr>
                <a:t></a:t>
              </a:r>
              <a:r>
                <a:rPr lang="en-US" baseline="-25000">
                  <a:sym typeface="Symbol" pitchFamily="18" charset="2"/>
                </a:rPr>
                <a:t>1</a:t>
              </a:r>
              <a:endParaRPr lang="en-US" baseline="-25000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056" y="1677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>
                  <a:sym typeface="Symbol" pitchFamily="18" charset="2"/>
                </a:rPr>
                <a:t>1</a:t>
              </a:r>
              <a:endParaRPr lang="en-US" baseline="-25000"/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6650037" y="1199966"/>
            <a:ext cx="2114550" cy="2844800"/>
            <a:chOff x="4380" y="1211"/>
            <a:chExt cx="1332" cy="1792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4380" y="1211"/>
              <a:ext cx="1332" cy="1792"/>
              <a:chOff x="3563" y="671"/>
              <a:chExt cx="1332" cy="1792"/>
            </a:xfrm>
          </p:grpSpPr>
          <p:sp>
            <p:nvSpPr>
              <p:cNvPr id="20" name="AutoShape 5"/>
              <p:cNvSpPr>
                <a:spLocks noChangeArrowheads="1"/>
              </p:cNvSpPr>
              <p:nvPr/>
            </p:nvSpPr>
            <p:spPr bwMode="auto">
              <a:xfrm rot="-5400000">
                <a:off x="3721" y="1290"/>
                <a:ext cx="1015" cy="1332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flipV="1">
                <a:off x="3566" y="671"/>
                <a:ext cx="640" cy="1286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3575" y="1959"/>
                <a:ext cx="235" cy="473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95" y="2503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576" y="2117"/>
              <a:ext cx="237" cy="394"/>
            </a:xfrm>
            <a:custGeom>
              <a:avLst/>
              <a:gdLst>
                <a:gd name="T0" fmla="*/ 237 w 237"/>
                <a:gd name="T1" fmla="*/ 394 h 394"/>
                <a:gd name="T2" fmla="*/ 221 w 237"/>
                <a:gd name="T3" fmla="*/ 260 h 394"/>
                <a:gd name="T4" fmla="*/ 166 w 237"/>
                <a:gd name="T5" fmla="*/ 134 h 394"/>
                <a:gd name="T6" fmla="*/ 71 w 237"/>
                <a:gd name="T7" fmla="*/ 39 h 394"/>
                <a:gd name="T8" fmla="*/ 0 w 237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94">
                  <a:moveTo>
                    <a:pt x="237" y="394"/>
                  </a:moveTo>
                  <a:cubicBezTo>
                    <a:pt x="235" y="348"/>
                    <a:pt x="233" y="303"/>
                    <a:pt x="221" y="260"/>
                  </a:cubicBezTo>
                  <a:cubicBezTo>
                    <a:pt x="209" y="217"/>
                    <a:pt x="191" y="171"/>
                    <a:pt x="166" y="134"/>
                  </a:cubicBezTo>
                  <a:cubicBezTo>
                    <a:pt x="141" y="97"/>
                    <a:pt x="99" y="61"/>
                    <a:pt x="71" y="39"/>
                  </a:cubicBezTo>
                  <a:cubicBezTo>
                    <a:pt x="43" y="17"/>
                    <a:pt x="15" y="8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482" y="2156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Symbol" panose="05050102010706020507" pitchFamily="18" charset="2"/>
                  <a:sym typeface="Symbol" pitchFamily="18" charset="2"/>
                </a:rPr>
                <a:t>q</a:t>
              </a:r>
              <a:endParaRPr lang="en-US" dirty="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971" y="2251"/>
              <a:ext cx="103" cy="254"/>
            </a:xfrm>
            <a:custGeom>
              <a:avLst/>
              <a:gdLst>
                <a:gd name="T0" fmla="*/ 96 w 103"/>
                <a:gd name="T1" fmla="*/ 254 h 254"/>
                <a:gd name="T2" fmla="*/ 87 w 103"/>
                <a:gd name="T3" fmla="*/ 126 h 254"/>
                <a:gd name="T4" fmla="*/ 0 w 103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254">
                  <a:moveTo>
                    <a:pt x="96" y="254"/>
                  </a:moveTo>
                  <a:cubicBezTo>
                    <a:pt x="95" y="233"/>
                    <a:pt x="103" y="168"/>
                    <a:pt x="87" y="126"/>
                  </a:cubicBezTo>
                  <a:cubicBezTo>
                    <a:pt x="71" y="84"/>
                    <a:pt x="18" y="26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036" y="2228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Symbol" panose="05050102010706020507" pitchFamily="18" charset="2"/>
                  <a:sym typeface="Symbol" pitchFamily="18" charset="2"/>
                </a:rPr>
                <a:t>d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7634287" y="826903"/>
            <a:ext cx="1406525" cy="1747838"/>
            <a:chOff x="5000" y="976"/>
            <a:chExt cx="886" cy="1101"/>
          </a:xfrm>
        </p:grpSpPr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232" y="976"/>
              <a:ext cx="65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  <a:r>
                <a:rPr lang="en-US" baseline="-25000"/>
                <a:t>2</a:t>
              </a:r>
              <a:r>
                <a:rPr lang="en-US"/>
                <a:t>, h</a:t>
              </a:r>
              <a:r>
                <a:rPr lang="en-US" baseline="-25000"/>
                <a:t>2</a:t>
              </a:r>
              <a:r>
                <a:rPr lang="en-US"/>
                <a:t>,</a:t>
              </a:r>
              <a:br>
                <a:rPr lang="en-US"/>
              </a:br>
              <a:r>
                <a:rPr lang="en-US"/>
                <a:t>T</a:t>
              </a:r>
              <a:r>
                <a:rPr lang="en-US" baseline="-25000"/>
                <a:t>2</a:t>
              </a:r>
              <a:r>
                <a:rPr lang="en-US"/>
                <a:t>, </a:t>
              </a:r>
              <a:r>
                <a:rPr lang="en-US">
                  <a:sym typeface="Symbol" pitchFamily="18" charset="2"/>
                </a:rPr>
                <a:t></a:t>
              </a:r>
              <a:r>
                <a:rPr lang="en-US" baseline="-25000">
                  <a:sym typeface="Symbol" pitchFamily="18" charset="2"/>
                </a:rPr>
                <a:t>2</a:t>
              </a:r>
              <a:endParaRPr lang="en-US" baseline="-250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5000" y="1792"/>
              <a:ext cx="41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5217" y="1789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>
                  <a:sym typeface="Symbol" pitchFamily="18" charset="2"/>
                </a:rPr>
                <a:t>2</a:t>
              </a:r>
              <a:endParaRPr lang="en-US" baseline="-25000"/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>
            <a:off x="5299075" y="1444442"/>
            <a:ext cx="2846387" cy="1312862"/>
            <a:chOff x="3529" y="1229"/>
            <a:chExt cx="1793" cy="827"/>
          </a:xfrm>
        </p:grpSpPr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669" y="1229"/>
              <a:ext cx="111" cy="87"/>
            </a:xfrm>
            <a:custGeom>
              <a:avLst/>
              <a:gdLst>
                <a:gd name="T0" fmla="*/ 111 w 111"/>
                <a:gd name="T1" fmla="*/ 0 h 87"/>
                <a:gd name="T2" fmla="*/ 71 w 111"/>
                <a:gd name="T3" fmla="*/ 87 h 87"/>
                <a:gd name="T4" fmla="*/ 0 w 111"/>
                <a:gd name="T5" fmla="*/ 5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87">
                  <a:moveTo>
                    <a:pt x="111" y="0"/>
                  </a:moveTo>
                  <a:lnTo>
                    <a:pt x="71" y="87"/>
                  </a:lnTo>
                  <a:lnTo>
                    <a:pt x="0" y="5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113" y="1568"/>
              <a:ext cx="95" cy="79"/>
            </a:xfrm>
            <a:custGeom>
              <a:avLst/>
              <a:gdLst>
                <a:gd name="T0" fmla="*/ 95 w 95"/>
                <a:gd name="T1" fmla="*/ 0 h 79"/>
                <a:gd name="T2" fmla="*/ 55 w 95"/>
                <a:gd name="T3" fmla="*/ 79 h 79"/>
                <a:gd name="T4" fmla="*/ 0 w 95"/>
                <a:gd name="T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79">
                  <a:moveTo>
                    <a:pt x="95" y="0"/>
                  </a:moveTo>
                  <a:lnTo>
                    <a:pt x="55" y="79"/>
                  </a:lnTo>
                  <a:lnTo>
                    <a:pt x="0" y="48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3"/>
            <p:cNvGrpSpPr>
              <a:grpSpLocks/>
            </p:cNvGrpSpPr>
            <p:nvPr/>
          </p:nvGrpSpPr>
          <p:grpSpPr bwMode="auto">
            <a:xfrm>
              <a:off x="3529" y="1363"/>
              <a:ext cx="1793" cy="693"/>
              <a:chOff x="3529" y="1499"/>
              <a:chExt cx="1793" cy="693"/>
            </a:xfrm>
          </p:grpSpPr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3614" y="1499"/>
                <a:ext cx="94" cy="111"/>
              </a:xfrm>
              <a:custGeom>
                <a:avLst/>
                <a:gdLst>
                  <a:gd name="T0" fmla="*/ 94 w 94"/>
                  <a:gd name="T1" fmla="*/ 111 h 111"/>
                  <a:gd name="T2" fmla="*/ 63 w 94"/>
                  <a:gd name="T3" fmla="*/ 40 h 111"/>
                  <a:gd name="T4" fmla="*/ 0 w 94"/>
                  <a:gd name="T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111">
                    <a:moveTo>
                      <a:pt x="94" y="111"/>
                    </a:moveTo>
                    <a:cubicBezTo>
                      <a:pt x="86" y="85"/>
                      <a:pt x="79" y="59"/>
                      <a:pt x="63" y="40"/>
                    </a:cubicBezTo>
                    <a:cubicBezTo>
                      <a:pt x="47" y="21"/>
                      <a:pt x="23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3529" y="1566"/>
                <a:ext cx="30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100" dirty="0" smtClean="0">
                    <a:latin typeface="Symbol" panose="05050102010706020507" pitchFamily="18" charset="2"/>
                    <a:sym typeface="Symbol" pitchFamily="18" charset="2"/>
                  </a:rPr>
                  <a:t>q</a:t>
                </a:r>
                <a:endParaRPr lang="en-US" sz="21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5050" y="1862"/>
                <a:ext cx="55" cy="63"/>
              </a:xfrm>
              <a:custGeom>
                <a:avLst/>
                <a:gdLst>
                  <a:gd name="T0" fmla="*/ 55 w 55"/>
                  <a:gd name="T1" fmla="*/ 63 h 63"/>
                  <a:gd name="T2" fmla="*/ 0 w 55"/>
                  <a:gd name="T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63">
                    <a:moveTo>
                      <a:pt x="55" y="63"/>
                    </a:moveTo>
                    <a:cubicBezTo>
                      <a:pt x="46" y="53"/>
                      <a:pt x="12" y="13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4867" y="1930"/>
                <a:ext cx="455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100" dirty="0" smtClean="0">
                    <a:latin typeface="Symbol" panose="05050102010706020507" pitchFamily="18" charset="2"/>
                    <a:sym typeface="Symbol" pitchFamily="18" charset="2"/>
                  </a:rPr>
                  <a:t>q </a:t>
                </a:r>
                <a:r>
                  <a:rPr lang="en-US" sz="2100" dirty="0" smtClean="0">
                    <a:sym typeface="Symbol" pitchFamily="18" charset="2"/>
                  </a:rPr>
                  <a:t>-</a:t>
                </a:r>
                <a:r>
                  <a:rPr lang="en-US" sz="2000" dirty="0">
                    <a:latin typeface="Symbol" panose="05050102010706020507" pitchFamily="18" charset="2"/>
                    <a:sym typeface="Symbol" pitchFamily="18" charset="2"/>
                  </a:rPr>
                  <a:t> </a:t>
                </a:r>
                <a:r>
                  <a:rPr lang="en-US" sz="2000" dirty="0" smtClean="0">
                    <a:latin typeface="Symbol" panose="05050102010706020507" pitchFamily="18" charset="2"/>
                    <a:sym typeface="Symbol" pitchFamily="18" charset="2"/>
                  </a:rPr>
                  <a:t>d</a:t>
                </a:r>
                <a:endParaRPr lang="en-US" sz="2100" dirty="0"/>
              </a:p>
            </p:txBody>
          </p:sp>
        </p:grpSp>
      </p:grpSp>
      <p:grpSp>
        <p:nvGrpSpPr>
          <p:cNvPr id="35" name="Group 77"/>
          <p:cNvGrpSpPr>
            <a:grpSpLocks/>
          </p:cNvGrpSpPr>
          <p:nvPr/>
        </p:nvGrpSpPr>
        <p:grpSpPr bwMode="auto">
          <a:xfrm>
            <a:off x="5570537" y="1315853"/>
            <a:ext cx="3000375" cy="4249738"/>
            <a:chOff x="3700" y="1148"/>
            <a:chExt cx="1890" cy="2677"/>
          </a:xfrm>
        </p:grpSpPr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3700" y="1148"/>
              <a:ext cx="823" cy="320"/>
              <a:chOff x="3700" y="1284"/>
              <a:chExt cx="823" cy="320"/>
            </a:xfrm>
          </p:grpSpPr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3700" y="1322"/>
                <a:ext cx="613" cy="28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4168" y="128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1n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37" name="Group 41"/>
            <p:cNvGrpSpPr>
              <a:grpSpLocks/>
            </p:cNvGrpSpPr>
            <p:nvPr/>
          </p:nvGrpSpPr>
          <p:grpSpPr bwMode="auto">
            <a:xfrm>
              <a:off x="5133" y="1338"/>
              <a:ext cx="457" cy="323"/>
              <a:chOff x="5133" y="1474"/>
              <a:chExt cx="457" cy="323"/>
            </a:xfrm>
          </p:grpSpPr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5133" y="1672"/>
                <a:ext cx="270" cy="1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5235" y="147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2n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4088" y="3309"/>
              <a:ext cx="613" cy="2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4075" y="3042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3399"/>
                  </a:solidFill>
                </a:rPr>
                <a:t>v</a:t>
              </a:r>
              <a:r>
                <a:rPr lang="en-US" baseline="-25000">
                  <a:solidFill>
                    <a:srgbClr val="003399"/>
                  </a:solidFill>
                  <a:sym typeface="Symbol" pitchFamily="18" charset="2"/>
                </a:rPr>
                <a:t>1n</a:t>
              </a:r>
              <a:endParaRPr lang="en-US" baseline="-25000">
                <a:solidFill>
                  <a:srgbClr val="003399"/>
                </a:solidFill>
              </a:endParaRPr>
            </a:p>
          </p:txBody>
        </p:sp>
        <p:grpSp>
          <p:nvGrpSpPr>
            <p:cNvPr id="40" name="Group 50"/>
            <p:cNvGrpSpPr>
              <a:grpSpLocks/>
            </p:cNvGrpSpPr>
            <p:nvPr/>
          </p:nvGrpSpPr>
          <p:grpSpPr bwMode="auto">
            <a:xfrm>
              <a:off x="4984" y="3502"/>
              <a:ext cx="457" cy="323"/>
              <a:chOff x="5133" y="1474"/>
              <a:chExt cx="457" cy="323"/>
            </a:xfrm>
          </p:grpSpPr>
          <p:sp>
            <p:nvSpPr>
              <p:cNvPr id="41" name="Line 51"/>
              <p:cNvSpPr>
                <a:spLocks noChangeShapeType="1"/>
              </p:cNvSpPr>
              <p:nvPr/>
            </p:nvSpPr>
            <p:spPr bwMode="auto">
              <a:xfrm>
                <a:off x="5133" y="1672"/>
                <a:ext cx="270" cy="1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5235" y="147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2n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47" name="Group 83"/>
          <p:cNvGrpSpPr>
            <a:grpSpLocks/>
          </p:cNvGrpSpPr>
          <p:nvPr/>
        </p:nvGrpSpPr>
        <p:grpSpPr bwMode="auto">
          <a:xfrm>
            <a:off x="6175375" y="4213041"/>
            <a:ext cx="2201862" cy="2066925"/>
            <a:chOff x="4081" y="2973"/>
            <a:chExt cx="1387" cy="1302"/>
          </a:xfrm>
        </p:grpSpPr>
        <p:grpSp>
          <p:nvGrpSpPr>
            <p:cNvPr id="48" name="Group 80"/>
            <p:cNvGrpSpPr>
              <a:grpSpLocks/>
            </p:cNvGrpSpPr>
            <p:nvPr/>
          </p:nvGrpSpPr>
          <p:grpSpPr bwMode="auto">
            <a:xfrm>
              <a:off x="4308" y="3565"/>
              <a:ext cx="503" cy="613"/>
              <a:chOff x="4308" y="3565"/>
              <a:chExt cx="503" cy="613"/>
            </a:xfrm>
          </p:grpSpPr>
          <p:sp>
            <p:nvSpPr>
              <p:cNvPr id="57" name="Rectangle 55"/>
              <p:cNvSpPr>
                <a:spLocks noChangeArrowheads="1"/>
              </p:cNvSpPr>
              <p:nvPr/>
            </p:nvSpPr>
            <p:spPr bwMode="auto">
              <a:xfrm>
                <a:off x="4308" y="3565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  <a:r>
                  <a:rPr lang="en-US" baseline="-25000"/>
                  <a:t>n</a:t>
                </a:r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4520" y="3890"/>
                <a:ext cx="2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  <a:r>
                  <a:rPr lang="en-US" baseline="-25000"/>
                  <a:t>t</a:t>
                </a:r>
              </a:p>
            </p:txBody>
          </p:sp>
        </p:grpSp>
        <p:grpSp>
          <p:nvGrpSpPr>
            <p:cNvPr id="49" name="Group 79"/>
            <p:cNvGrpSpPr>
              <a:grpSpLocks/>
            </p:cNvGrpSpPr>
            <p:nvPr/>
          </p:nvGrpSpPr>
          <p:grpSpPr bwMode="auto">
            <a:xfrm>
              <a:off x="4081" y="2973"/>
              <a:ext cx="1387" cy="1302"/>
              <a:chOff x="4081" y="2973"/>
              <a:chExt cx="1387" cy="1302"/>
            </a:xfrm>
          </p:grpSpPr>
          <p:grpSp>
            <p:nvGrpSpPr>
              <p:cNvPr id="50" name="Group 76"/>
              <p:cNvGrpSpPr>
                <a:grpSpLocks/>
              </p:cNvGrpSpPr>
              <p:nvPr/>
            </p:nvGrpSpPr>
            <p:grpSpPr bwMode="auto">
              <a:xfrm>
                <a:off x="4537" y="2997"/>
                <a:ext cx="576" cy="1278"/>
                <a:chOff x="4537" y="2997"/>
                <a:chExt cx="576" cy="1278"/>
              </a:xfrm>
            </p:grpSpPr>
            <p:sp>
              <p:nvSpPr>
                <p:cNvPr id="55" name="Rectangle 45"/>
                <p:cNvSpPr>
                  <a:spLocks noChangeArrowheads="1"/>
                </p:cNvSpPr>
                <p:nvPr/>
              </p:nvSpPr>
              <p:spPr bwMode="auto">
                <a:xfrm rot="1371357">
                  <a:off x="4684" y="3137"/>
                  <a:ext cx="281" cy="104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537" y="2997"/>
                  <a:ext cx="576" cy="1278"/>
                </a:xfrm>
                <a:prstGeom prst="lin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Rectangle 53"/>
              <p:cNvSpPr>
                <a:spLocks noChangeArrowheads="1"/>
              </p:cNvSpPr>
              <p:nvPr/>
            </p:nvSpPr>
            <p:spPr bwMode="auto">
              <a:xfrm>
                <a:off x="4569" y="2973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52" name="Rectangle 54"/>
              <p:cNvSpPr>
                <a:spLocks noChangeArrowheads="1"/>
              </p:cNvSpPr>
              <p:nvPr/>
            </p:nvSpPr>
            <p:spPr bwMode="auto">
              <a:xfrm>
                <a:off x="5192" y="3171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  <a:r>
                  <a:rPr lang="en-US" baseline="-25000"/>
                  <a:t>2</a:t>
                </a:r>
              </a:p>
            </p:txBody>
          </p:sp>
          <p:sp>
            <p:nvSpPr>
              <p:cNvPr id="53" name="Rectangle 63"/>
              <p:cNvSpPr>
                <a:spLocks noChangeArrowheads="1"/>
              </p:cNvSpPr>
              <p:nvPr/>
            </p:nvSpPr>
            <p:spPr bwMode="auto">
              <a:xfrm>
                <a:off x="4081" y="3838"/>
                <a:ext cx="2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54" name="Rectangle 64"/>
              <p:cNvSpPr>
                <a:spLocks noChangeArrowheads="1"/>
              </p:cNvSpPr>
              <p:nvPr/>
            </p:nvSpPr>
            <p:spPr bwMode="auto">
              <a:xfrm>
                <a:off x="4903" y="3918"/>
                <a:ext cx="2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/>
                  <a:t>2</a:t>
                </a:r>
              </a:p>
            </p:txBody>
          </p:sp>
        </p:grpSp>
      </p:grpSp>
      <p:grpSp>
        <p:nvGrpSpPr>
          <p:cNvPr id="59" name="Group 78"/>
          <p:cNvGrpSpPr>
            <a:grpSpLocks/>
          </p:cNvGrpSpPr>
          <p:nvPr/>
        </p:nvGrpSpPr>
        <p:grpSpPr bwMode="auto">
          <a:xfrm>
            <a:off x="4800600" y="1358716"/>
            <a:ext cx="3798887" cy="5270500"/>
            <a:chOff x="3215" y="1175"/>
            <a:chExt cx="2393" cy="3320"/>
          </a:xfrm>
        </p:grpSpPr>
        <p:grpSp>
          <p:nvGrpSpPr>
            <p:cNvPr id="60" name="Group 39"/>
            <p:cNvGrpSpPr>
              <a:grpSpLocks/>
            </p:cNvGrpSpPr>
            <p:nvPr/>
          </p:nvGrpSpPr>
          <p:grpSpPr bwMode="auto">
            <a:xfrm>
              <a:off x="3215" y="1175"/>
              <a:ext cx="497" cy="317"/>
              <a:chOff x="3215" y="1311"/>
              <a:chExt cx="497" cy="317"/>
            </a:xfrm>
          </p:grpSpPr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 flipV="1">
                <a:off x="3574" y="131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3215" y="1340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61" name="Group 42"/>
            <p:cNvGrpSpPr>
              <a:grpSpLocks/>
            </p:cNvGrpSpPr>
            <p:nvPr/>
          </p:nvGrpSpPr>
          <p:grpSpPr bwMode="auto">
            <a:xfrm>
              <a:off x="4904" y="1250"/>
              <a:ext cx="355" cy="570"/>
              <a:chOff x="4904" y="1386"/>
              <a:chExt cx="355" cy="570"/>
            </a:xfrm>
          </p:grpSpPr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 flipV="1">
                <a:off x="5007" y="166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4904" y="1386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2t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62" name="Group 67"/>
            <p:cNvGrpSpPr>
              <a:grpSpLocks/>
            </p:cNvGrpSpPr>
            <p:nvPr/>
          </p:nvGrpSpPr>
          <p:grpSpPr bwMode="auto">
            <a:xfrm>
              <a:off x="4076" y="4127"/>
              <a:ext cx="939" cy="368"/>
              <a:chOff x="4076" y="4127"/>
              <a:chExt cx="939" cy="368"/>
            </a:xfrm>
          </p:grpSpPr>
          <p:grpSp>
            <p:nvGrpSpPr>
              <p:cNvPr id="69" name="Group 66"/>
              <p:cNvGrpSpPr>
                <a:grpSpLocks/>
              </p:cNvGrpSpPr>
              <p:nvPr/>
            </p:nvGrpSpPr>
            <p:grpSpPr bwMode="auto">
              <a:xfrm>
                <a:off x="4076" y="4127"/>
                <a:ext cx="449" cy="317"/>
                <a:chOff x="4076" y="4127"/>
                <a:chExt cx="449" cy="317"/>
              </a:xfrm>
            </p:grpSpPr>
            <p:sp>
              <p:nvSpPr>
                <p:cNvPr id="73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387" y="4127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076" y="4156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1t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  <p:grpSp>
            <p:nvGrpSpPr>
              <p:cNvPr id="70" name="Group 65"/>
              <p:cNvGrpSpPr>
                <a:grpSpLocks/>
              </p:cNvGrpSpPr>
              <p:nvPr/>
            </p:nvGrpSpPr>
            <p:grpSpPr bwMode="auto">
              <a:xfrm>
                <a:off x="4535" y="4163"/>
                <a:ext cx="480" cy="332"/>
                <a:chOff x="4535" y="4163"/>
                <a:chExt cx="480" cy="332"/>
              </a:xfrm>
            </p:grpSpPr>
            <p:sp>
              <p:nvSpPr>
                <p:cNvPr id="7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535" y="4200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660" y="4163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2t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</p:grpSp>
        <p:grpSp>
          <p:nvGrpSpPr>
            <p:cNvPr id="63" name="Group 75"/>
            <p:cNvGrpSpPr>
              <a:grpSpLocks/>
            </p:cNvGrpSpPr>
            <p:nvPr/>
          </p:nvGrpSpPr>
          <p:grpSpPr bwMode="auto">
            <a:xfrm>
              <a:off x="4747" y="2720"/>
              <a:ext cx="861" cy="458"/>
              <a:chOff x="4747" y="2720"/>
              <a:chExt cx="861" cy="458"/>
            </a:xfrm>
          </p:grpSpPr>
          <p:sp>
            <p:nvSpPr>
              <p:cNvPr id="64" name="Line 70"/>
              <p:cNvSpPr>
                <a:spLocks noChangeShapeType="1"/>
              </p:cNvSpPr>
              <p:nvPr/>
            </p:nvSpPr>
            <p:spPr bwMode="auto">
              <a:xfrm flipV="1">
                <a:off x="4980" y="2810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 Box 71"/>
              <p:cNvSpPr txBox="1">
                <a:spLocks noChangeArrowheads="1"/>
              </p:cNvSpPr>
              <p:nvPr/>
            </p:nvSpPr>
            <p:spPr bwMode="auto">
              <a:xfrm>
                <a:off x="4747" y="2720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  <p:grpSp>
            <p:nvGrpSpPr>
              <p:cNvPr id="66" name="Group 72"/>
              <p:cNvGrpSpPr>
                <a:grpSpLocks/>
              </p:cNvGrpSpPr>
              <p:nvPr/>
            </p:nvGrpSpPr>
            <p:grpSpPr bwMode="auto">
              <a:xfrm>
                <a:off x="5128" y="2846"/>
                <a:ext cx="480" cy="332"/>
                <a:chOff x="4535" y="4163"/>
                <a:chExt cx="480" cy="332"/>
              </a:xfrm>
            </p:grpSpPr>
            <p:sp>
              <p:nvSpPr>
                <p:cNvPr id="6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535" y="4200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660" y="4163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2t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73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14401"/>
            <a:ext cx="12954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04952"/>
              </p:ext>
            </p:extLst>
          </p:nvPr>
        </p:nvGraphicFramePr>
        <p:xfrm>
          <a:off x="1828800" y="914400"/>
          <a:ext cx="243078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" name="Equation" r:id="rId3" imgW="1104840" imgH="380880" progId="Equation.DSMT4">
                  <p:embed/>
                </p:oleObj>
              </mc:Choice>
              <mc:Fallback>
                <p:oleObj name="Equation" r:id="rId3" imgW="1104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914400"/>
                        <a:ext cx="243078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09231"/>
              </p:ext>
            </p:extLst>
          </p:nvPr>
        </p:nvGraphicFramePr>
        <p:xfrm>
          <a:off x="838200" y="1524000"/>
          <a:ext cx="4805363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" name="Equation" r:id="rId5" imgW="2184120" imgH="812520" progId="Equation.DSMT4">
                  <p:embed/>
                </p:oleObj>
              </mc:Choice>
              <mc:Fallback>
                <p:oleObj name="Equation" r:id="rId5" imgW="218412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4805363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 flipV="1">
            <a:off x="2362200" y="1752600"/>
            <a:ext cx="1905000" cy="1676400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657600" y="1752600"/>
            <a:ext cx="1905000" cy="1676400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50479"/>
              </p:ext>
            </p:extLst>
          </p:nvPr>
        </p:nvGraphicFramePr>
        <p:xfrm>
          <a:off x="1143000" y="3460845"/>
          <a:ext cx="17605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60845"/>
                        <a:ext cx="1760537" cy="5016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4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6600" y="3505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8642" y="4114800"/>
            <a:ext cx="2616958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Momentum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7882"/>
              </p:ext>
            </p:extLst>
          </p:nvPr>
        </p:nvGraphicFramePr>
        <p:xfrm>
          <a:off x="2590800" y="4114800"/>
          <a:ext cx="3883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" name="Equation" r:id="rId9" imgW="1765080" imgH="380880" progId="Equation.DSMT4">
                  <p:embed/>
                </p:oleObj>
              </mc:Choice>
              <mc:Fallback>
                <p:oleObj name="Equation" r:id="rId9" imgW="176508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3883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5029200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tangent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4027"/>
              </p:ext>
            </p:extLst>
          </p:nvPr>
        </p:nvGraphicFramePr>
        <p:xfrm>
          <a:off x="1585984" y="4826644"/>
          <a:ext cx="73469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" name="Equation" r:id="rId11" imgW="3340080" imgH="393480" progId="Equation.DSMT4">
                  <p:embed/>
                </p:oleObj>
              </mc:Choice>
              <mc:Fallback>
                <p:oleObj name="Equation" r:id="rId11" imgW="3340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84" y="4826644"/>
                        <a:ext cx="73469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8324" y="5622709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87178"/>
              </p:ext>
            </p:extLst>
          </p:nvPr>
        </p:nvGraphicFramePr>
        <p:xfrm>
          <a:off x="1788318" y="5622709"/>
          <a:ext cx="56435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" name="Equation" r:id="rId13" imgW="2565360" imgH="228600" progId="Equation.DSMT4">
                  <p:embed/>
                </p:oleObj>
              </mc:Choice>
              <mc:Fallback>
                <p:oleObj name="Equation" r:id="rId13" imgW="25653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318" y="5622709"/>
                        <a:ext cx="56435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82458"/>
              </p:ext>
            </p:extLst>
          </p:nvPr>
        </p:nvGraphicFramePr>
        <p:xfrm>
          <a:off x="2352675" y="6145213"/>
          <a:ext cx="2876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" name="Equation" r:id="rId15" imgW="1307880" imgH="253800" progId="Equation.DSMT4">
                  <p:embed/>
                </p:oleObj>
              </mc:Choice>
              <mc:Fallback>
                <p:oleObj name="Equation" r:id="rId15" imgW="13078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6145213"/>
                        <a:ext cx="2876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49535" y="6172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42584"/>
              </p:ext>
            </p:extLst>
          </p:nvPr>
        </p:nvGraphicFramePr>
        <p:xfrm>
          <a:off x="7335276" y="4362166"/>
          <a:ext cx="1062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" name="Equation" r:id="rId17" imgW="482400" imgH="228600" progId="Equation.DSMT4">
                  <p:embed/>
                </p:oleObj>
              </mc:Choice>
              <mc:Fallback>
                <p:oleObj name="Equation" r:id="rId17" imgW="4824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276" y="4362166"/>
                        <a:ext cx="10620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257800" y="4800600"/>
            <a:ext cx="1981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6418263" y="1165225"/>
            <a:ext cx="2433637" cy="2817812"/>
            <a:chOff x="4075" y="2720"/>
            <a:chExt cx="1533" cy="1775"/>
          </a:xfrm>
        </p:grpSpPr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4088" y="3309"/>
              <a:ext cx="613" cy="2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4075" y="3042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3399"/>
                  </a:solidFill>
                </a:rPr>
                <a:t>v</a:t>
              </a:r>
              <a:r>
                <a:rPr lang="en-US" baseline="-25000">
                  <a:solidFill>
                    <a:srgbClr val="003399"/>
                  </a:solidFill>
                  <a:sym typeface="Symbol" pitchFamily="18" charset="2"/>
                </a:rPr>
                <a:t>1n</a:t>
              </a:r>
              <a:endParaRPr lang="en-US" baseline="-25000">
                <a:solidFill>
                  <a:srgbClr val="003399"/>
                </a:solidFill>
              </a:endParaRPr>
            </a:p>
          </p:txBody>
        </p:sp>
        <p:grpSp>
          <p:nvGrpSpPr>
            <p:cNvPr id="25" name="Group 43"/>
            <p:cNvGrpSpPr>
              <a:grpSpLocks/>
            </p:cNvGrpSpPr>
            <p:nvPr/>
          </p:nvGrpSpPr>
          <p:grpSpPr bwMode="auto">
            <a:xfrm>
              <a:off x="4984" y="3502"/>
              <a:ext cx="457" cy="323"/>
              <a:chOff x="5133" y="1474"/>
              <a:chExt cx="457" cy="323"/>
            </a:xfrm>
          </p:grpSpPr>
          <p:sp>
            <p:nvSpPr>
              <p:cNvPr id="50" name="Line 44"/>
              <p:cNvSpPr>
                <a:spLocks noChangeShapeType="1"/>
              </p:cNvSpPr>
              <p:nvPr/>
            </p:nvSpPr>
            <p:spPr bwMode="auto">
              <a:xfrm>
                <a:off x="5133" y="1672"/>
                <a:ext cx="270" cy="1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 Box 45"/>
              <p:cNvSpPr txBox="1">
                <a:spLocks noChangeArrowheads="1"/>
              </p:cNvSpPr>
              <p:nvPr/>
            </p:nvSpPr>
            <p:spPr bwMode="auto">
              <a:xfrm>
                <a:off x="5235" y="147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2n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26" name="Group 46"/>
            <p:cNvGrpSpPr>
              <a:grpSpLocks/>
            </p:cNvGrpSpPr>
            <p:nvPr/>
          </p:nvGrpSpPr>
          <p:grpSpPr bwMode="auto">
            <a:xfrm>
              <a:off x="4308" y="3565"/>
              <a:ext cx="503" cy="613"/>
              <a:chOff x="4308" y="3565"/>
              <a:chExt cx="503" cy="613"/>
            </a:xfrm>
          </p:grpSpPr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4308" y="3565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  <a:r>
                  <a:rPr lang="en-US" baseline="-25000"/>
                  <a:t>n</a:t>
                </a: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4520" y="3890"/>
                <a:ext cx="2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  <a:r>
                  <a:rPr lang="en-US" baseline="-25000"/>
                  <a:t>t</a:t>
                </a:r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4081" y="2973"/>
              <a:ext cx="1387" cy="1302"/>
              <a:chOff x="4081" y="2973"/>
              <a:chExt cx="1387" cy="1302"/>
            </a:xfrm>
          </p:grpSpPr>
          <p:grpSp>
            <p:nvGrpSpPr>
              <p:cNvPr id="41" name="Group 50"/>
              <p:cNvGrpSpPr>
                <a:grpSpLocks/>
              </p:cNvGrpSpPr>
              <p:nvPr/>
            </p:nvGrpSpPr>
            <p:grpSpPr bwMode="auto">
              <a:xfrm>
                <a:off x="4537" y="2997"/>
                <a:ext cx="576" cy="1278"/>
                <a:chOff x="4537" y="2997"/>
                <a:chExt cx="576" cy="1278"/>
              </a:xfrm>
            </p:grpSpPr>
            <p:sp>
              <p:nvSpPr>
                <p:cNvPr id="46" name="Rectangle 51"/>
                <p:cNvSpPr>
                  <a:spLocks noChangeArrowheads="1"/>
                </p:cNvSpPr>
                <p:nvPr/>
              </p:nvSpPr>
              <p:spPr bwMode="auto">
                <a:xfrm rot="1371357">
                  <a:off x="4684" y="3137"/>
                  <a:ext cx="281" cy="104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537" y="2997"/>
                  <a:ext cx="576" cy="1278"/>
                </a:xfrm>
                <a:prstGeom prst="lin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" name="Rectangle 53"/>
              <p:cNvSpPr>
                <a:spLocks noChangeArrowheads="1"/>
              </p:cNvSpPr>
              <p:nvPr/>
            </p:nvSpPr>
            <p:spPr bwMode="auto">
              <a:xfrm>
                <a:off x="4569" y="2973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auto">
              <a:xfrm>
                <a:off x="5192" y="3171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  <a:r>
                  <a:rPr lang="en-US" baseline="-25000"/>
                  <a:t>2</a:t>
                </a: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auto">
              <a:xfrm>
                <a:off x="4081" y="3838"/>
                <a:ext cx="2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auto">
              <a:xfrm>
                <a:off x="4903" y="3918"/>
                <a:ext cx="2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/>
                  <a:t>2</a:t>
                </a:r>
              </a:p>
            </p:txBody>
          </p:sp>
        </p:grpSp>
        <p:grpSp>
          <p:nvGrpSpPr>
            <p:cNvPr id="28" name="Group 64"/>
            <p:cNvGrpSpPr>
              <a:grpSpLocks/>
            </p:cNvGrpSpPr>
            <p:nvPr/>
          </p:nvGrpSpPr>
          <p:grpSpPr bwMode="auto">
            <a:xfrm>
              <a:off x="4076" y="4127"/>
              <a:ext cx="939" cy="368"/>
              <a:chOff x="4076" y="4127"/>
              <a:chExt cx="939" cy="368"/>
            </a:xfrm>
          </p:grpSpPr>
          <p:grpSp>
            <p:nvGrpSpPr>
              <p:cNvPr id="35" name="Group 65"/>
              <p:cNvGrpSpPr>
                <a:grpSpLocks/>
              </p:cNvGrpSpPr>
              <p:nvPr/>
            </p:nvGrpSpPr>
            <p:grpSpPr bwMode="auto">
              <a:xfrm>
                <a:off x="4076" y="4127"/>
                <a:ext cx="449" cy="317"/>
                <a:chOff x="4076" y="4127"/>
                <a:chExt cx="449" cy="317"/>
              </a:xfrm>
            </p:grpSpPr>
            <p:sp>
              <p:nvSpPr>
                <p:cNvPr id="39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387" y="4127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076" y="4156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1t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  <p:grpSp>
            <p:nvGrpSpPr>
              <p:cNvPr id="36" name="Group 68"/>
              <p:cNvGrpSpPr>
                <a:grpSpLocks/>
              </p:cNvGrpSpPr>
              <p:nvPr/>
            </p:nvGrpSpPr>
            <p:grpSpPr bwMode="auto">
              <a:xfrm>
                <a:off x="4535" y="4163"/>
                <a:ext cx="480" cy="332"/>
                <a:chOff x="4535" y="4163"/>
                <a:chExt cx="480" cy="332"/>
              </a:xfrm>
            </p:grpSpPr>
            <p:sp>
              <p:nvSpPr>
                <p:cNvPr id="3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535" y="4200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660" y="4163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2t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</p:grp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4747" y="2720"/>
              <a:ext cx="861" cy="458"/>
              <a:chOff x="4747" y="2720"/>
              <a:chExt cx="861" cy="458"/>
            </a:xfrm>
          </p:grpSpPr>
          <p:sp>
            <p:nvSpPr>
              <p:cNvPr id="30" name="Line 72"/>
              <p:cNvSpPr>
                <a:spLocks noChangeShapeType="1"/>
              </p:cNvSpPr>
              <p:nvPr/>
            </p:nvSpPr>
            <p:spPr bwMode="auto">
              <a:xfrm flipV="1">
                <a:off x="4980" y="2810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73"/>
              <p:cNvSpPr txBox="1">
                <a:spLocks noChangeArrowheads="1"/>
              </p:cNvSpPr>
              <p:nvPr/>
            </p:nvSpPr>
            <p:spPr bwMode="auto">
              <a:xfrm>
                <a:off x="4747" y="2720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  <p:grpSp>
            <p:nvGrpSpPr>
              <p:cNvPr id="32" name="Group 74"/>
              <p:cNvGrpSpPr>
                <a:grpSpLocks/>
              </p:cNvGrpSpPr>
              <p:nvPr/>
            </p:nvGrpSpPr>
            <p:grpSpPr bwMode="auto">
              <a:xfrm>
                <a:off x="5128" y="2846"/>
                <a:ext cx="480" cy="332"/>
                <a:chOff x="4535" y="4163"/>
                <a:chExt cx="480" cy="332"/>
              </a:xfrm>
            </p:grpSpPr>
            <p:sp>
              <p:nvSpPr>
                <p:cNvPr id="3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535" y="4200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660" y="4163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2t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139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1600200" cy="5953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277094"/>
              </p:ext>
            </p:extLst>
          </p:nvPr>
        </p:nvGraphicFramePr>
        <p:xfrm>
          <a:off x="990600" y="1447800"/>
          <a:ext cx="4749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3" imgW="2158920" imgH="1282680" progId="Equation.DSMT4">
                  <p:embed/>
                </p:oleObj>
              </mc:Choice>
              <mc:Fallback>
                <p:oleObj name="Equation" r:id="rId3" imgW="2158920" imgH="1282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47498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36531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343400"/>
            <a:ext cx="8534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Eqns. (1)-(3) are same equations used to characterize normal shocks with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err="1" smtClean="0">
                <a:sym typeface="Wingdings" panose="05000000000000000000" pitchFamily="2" charset="2"/>
              </a:rPr>
              <a:t>v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So oblique shock acts like normal shock in direction normal to wave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 constant, but M</a:t>
            </a:r>
            <a:r>
              <a:rPr lang="en-US" baseline="-25000" dirty="0" smtClean="0"/>
              <a:t>t1</a:t>
            </a:r>
            <a:r>
              <a:rPr lang="en-US" dirty="0" smtClean="0">
                <a:sym typeface="Symbol"/>
              </a:rPr>
              <a:t></a:t>
            </a:r>
            <a:r>
              <a:rPr lang="en-US" dirty="0" smtClean="0"/>
              <a:t>M</a:t>
            </a:r>
            <a:r>
              <a:rPr lang="en-US" baseline="-25000" dirty="0" smtClean="0"/>
              <a:t>t2</a:t>
            </a:r>
            <a:endParaRPr lang="en-US" baseline="-25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63788"/>
              </p:ext>
            </p:extLst>
          </p:nvPr>
        </p:nvGraphicFramePr>
        <p:xfrm>
          <a:off x="4477753" y="5638800"/>
          <a:ext cx="367564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5" imgW="1790640" imgH="482400" progId="Equation.DSMT4">
                  <p:embed/>
                </p:oleObj>
              </mc:Choice>
              <mc:Fallback>
                <p:oleObj name="Equation" r:id="rId5" imgW="1790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7753" y="5638800"/>
                        <a:ext cx="367564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397624" y="1296988"/>
            <a:ext cx="2433637" cy="2817812"/>
            <a:chOff x="4075" y="2720"/>
            <a:chExt cx="1533" cy="1775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4088" y="3309"/>
              <a:ext cx="613" cy="2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075" y="3042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3399"/>
                  </a:solidFill>
                </a:rPr>
                <a:t>v</a:t>
              </a:r>
              <a:r>
                <a:rPr lang="en-US" baseline="-25000">
                  <a:solidFill>
                    <a:srgbClr val="003399"/>
                  </a:solidFill>
                  <a:sym typeface="Symbol" pitchFamily="18" charset="2"/>
                </a:rPr>
                <a:t>1n</a:t>
              </a:r>
              <a:endParaRPr lang="en-US" baseline="-25000">
                <a:solidFill>
                  <a:srgbClr val="003399"/>
                </a:solidFill>
              </a:endParaRPr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4984" y="3502"/>
              <a:ext cx="457" cy="323"/>
              <a:chOff x="5133" y="1474"/>
              <a:chExt cx="457" cy="323"/>
            </a:xfrm>
          </p:grpSpPr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5133" y="1672"/>
                <a:ext cx="270" cy="1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9"/>
              <p:cNvSpPr txBox="1">
                <a:spLocks noChangeArrowheads="1"/>
              </p:cNvSpPr>
              <p:nvPr/>
            </p:nvSpPr>
            <p:spPr bwMode="auto">
              <a:xfrm>
                <a:off x="5235" y="147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2n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4308" y="3565"/>
              <a:ext cx="503" cy="613"/>
              <a:chOff x="4308" y="3565"/>
              <a:chExt cx="503" cy="613"/>
            </a:xfrm>
          </p:grpSpPr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4308" y="3565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  <a:r>
                  <a:rPr lang="en-US" baseline="-25000"/>
                  <a:t>n</a:t>
                </a:r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4520" y="3890"/>
                <a:ext cx="2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  <a:r>
                  <a:rPr lang="en-US" baseline="-25000"/>
                  <a:t>t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081" y="2973"/>
              <a:ext cx="1387" cy="1302"/>
              <a:chOff x="4081" y="2973"/>
              <a:chExt cx="1387" cy="1302"/>
            </a:xfrm>
          </p:grpSpPr>
          <p:grpSp>
            <p:nvGrpSpPr>
              <p:cNvPr id="29" name="Group 14"/>
              <p:cNvGrpSpPr>
                <a:grpSpLocks/>
              </p:cNvGrpSpPr>
              <p:nvPr/>
            </p:nvGrpSpPr>
            <p:grpSpPr bwMode="auto">
              <a:xfrm>
                <a:off x="4537" y="2997"/>
                <a:ext cx="576" cy="1278"/>
                <a:chOff x="4537" y="2997"/>
                <a:chExt cx="576" cy="1278"/>
              </a:xfrm>
            </p:grpSpPr>
            <p:sp>
              <p:nvSpPr>
                <p:cNvPr id="34" name="Rectangle 15"/>
                <p:cNvSpPr>
                  <a:spLocks noChangeArrowheads="1"/>
                </p:cNvSpPr>
                <p:nvPr/>
              </p:nvSpPr>
              <p:spPr bwMode="auto">
                <a:xfrm rot="1371357">
                  <a:off x="4684" y="3137"/>
                  <a:ext cx="281" cy="104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37" y="2997"/>
                  <a:ext cx="576" cy="1278"/>
                </a:xfrm>
                <a:prstGeom prst="line">
                  <a:avLst/>
                </a:pr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4569" y="2973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5192" y="3171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  <a:r>
                  <a:rPr lang="en-US" baseline="-25000"/>
                  <a:t>2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4081" y="3838"/>
                <a:ext cx="2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/>
                  <a:t>1</a:t>
                </a:r>
              </a:p>
            </p:txBody>
          </p:sp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4903" y="3918"/>
                <a:ext cx="2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/>
                  <a:t>2</a:t>
                </a:r>
              </a:p>
            </p:txBody>
          </p:sp>
        </p:grp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4076" y="4127"/>
              <a:ext cx="939" cy="368"/>
              <a:chOff x="4076" y="4127"/>
              <a:chExt cx="939" cy="368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4076" y="4127"/>
                <a:ext cx="449" cy="317"/>
                <a:chOff x="4076" y="4127"/>
                <a:chExt cx="449" cy="317"/>
              </a:xfrm>
            </p:grpSpPr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87" y="4127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076" y="4156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1t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4535" y="4163"/>
                <a:ext cx="480" cy="332"/>
                <a:chOff x="4535" y="4163"/>
                <a:chExt cx="480" cy="332"/>
              </a:xfrm>
            </p:grpSpPr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535" y="4200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660" y="4163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2t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</p:grpSp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4747" y="2720"/>
              <a:ext cx="861" cy="458"/>
              <a:chOff x="4747" y="2720"/>
              <a:chExt cx="861" cy="458"/>
            </a:xfrm>
          </p:grpSpPr>
          <p:sp>
            <p:nvSpPr>
              <p:cNvPr id="18" name="Line 29"/>
              <p:cNvSpPr>
                <a:spLocks noChangeShapeType="1"/>
              </p:cNvSpPr>
              <p:nvPr/>
            </p:nvSpPr>
            <p:spPr bwMode="auto">
              <a:xfrm flipV="1">
                <a:off x="4980" y="2810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4747" y="2720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5128" y="2846"/>
                <a:ext cx="480" cy="332"/>
                <a:chOff x="4535" y="4163"/>
                <a:chExt cx="480" cy="332"/>
              </a:xfrm>
            </p:grpSpPr>
            <p:sp>
              <p:nvSpPr>
                <p:cNvPr id="2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535" y="4200"/>
                  <a:ext cx="138" cy="295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60" y="4163"/>
                  <a:ext cx="3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6600"/>
                      </a:solidFill>
                    </a:rPr>
                    <a:t>v</a:t>
                  </a:r>
                  <a:r>
                    <a:rPr lang="en-US" baseline="-25000">
                      <a:solidFill>
                        <a:srgbClr val="006600"/>
                      </a:solidFill>
                      <a:sym typeface="Symbol" pitchFamily="18" charset="2"/>
                    </a:rPr>
                    <a:t>2t</a:t>
                  </a:r>
                  <a:endParaRPr lang="en-US" baseline="-25000">
                    <a:solidFill>
                      <a:srgbClr val="0066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746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Shock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867400" cy="5410200"/>
          </a:xfrm>
        </p:spPr>
        <p:txBody>
          <a:bodyPr/>
          <a:lstStyle/>
          <a:p>
            <a:r>
              <a:rPr lang="en-US" dirty="0" smtClean="0"/>
              <a:t>To find conditions across shock, use M relations from normal shocks, but replace</a:t>
            </a:r>
          </a:p>
          <a:p>
            <a:pPr lvl="1"/>
            <a:r>
              <a:rPr lang="en-US" dirty="0" smtClean="0"/>
              <a:t>M’</a:t>
            </a:r>
            <a:r>
              <a:rPr lang="en-US" baseline="-25000" dirty="0" smtClean="0"/>
              <a:t>1</a:t>
            </a:r>
            <a:r>
              <a:rPr lang="en-US" dirty="0" smtClean="0">
                <a:sym typeface="Wingdings" panose="05000000000000000000" pitchFamily="2" charset="2"/>
              </a:rPr>
              <a:t>=</a:t>
            </a:r>
            <a:r>
              <a:rPr lang="en-US" dirty="0" smtClean="0"/>
              <a:t>M</a:t>
            </a:r>
            <a:r>
              <a:rPr lang="en-US" baseline="-25000" dirty="0" smtClean="0"/>
              <a:t>1n</a:t>
            </a:r>
            <a:r>
              <a:rPr lang="en-US" dirty="0" smtClean="0"/>
              <a:t>=M</a:t>
            </a:r>
            <a:r>
              <a:rPr lang="en-US" baseline="-25000" dirty="0" smtClean="0"/>
              <a:t>1</a:t>
            </a:r>
            <a:r>
              <a:rPr lang="en-US" dirty="0" smtClean="0"/>
              <a:t>sin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</a:p>
          <a:p>
            <a:pPr lvl="1"/>
            <a:r>
              <a:rPr lang="en-US" dirty="0" smtClean="0"/>
              <a:t>M’</a:t>
            </a:r>
            <a:r>
              <a:rPr lang="en-US" baseline="-25000" dirty="0" smtClean="0"/>
              <a:t>2</a:t>
            </a:r>
            <a:r>
              <a:rPr lang="en-US" dirty="0" smtClean="0">
                <a:sym typeface="Wingdings" panose="05000000000000000000" pitchFamily="2" charset="2"/>
              </a:rPr>
              <a:t>=</a:t>
            </a:r>
            <a:r>
              <a:rPr lang="en-US" dirty="0" smtClean="0"/>
              <a:t>M</a:t>
            </a:r>
            <a:r>
              <a:rPr lang="en-US" baseline="-25000" dirty="0" smtClean="0"/>
              <a:t>2n</a:t>
            </a:r>
            <a:r>
              <a:rPr lang="en-US" dirty="0" smtClean="0"/>
              <a:t>=M</a:t>
            </a:r>
            <a:r>
              <a:rPr lang="en-US" baseline="-25000" dirty="0" smtClean="0"/>
              <a:t>2</a:t>
            </a:r>
            <a:r>
              <a:rPr lang="en-US" dirty="0" smtClean="0"/>
              <a:t>sin(</a:t>
            </a:r>
            <a:r>
              <a:rPr lang="en-US" dirty="0" smtClean="0">
                <a:latin typeface="Symbol" panose="05050102010706020507" pitchFamily="18" charset="2"/>
              </a:rPr>
              <a:t>q-d)</a:t>
            </a:r>
            <a:endParaRPr lang="en-US" dirty="0"/>
          </a:p>
          <a:p>
            <a:r>
              <a:rPr lang="en-US" dirty="0" smtClean="0"/>
              <a:t>Mach number (after normal shock)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48325" y="1162700"/>
            <a:ext cx="2047875" cy="13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21595"/>
              </p:ext>
            </p:extLst>
          </p:nvPr>
        </p:nvGraphicFramePr>
        <p:xfrm>
          <a:off x="1511300" y="4191000"/>
          <a:ext cx="5102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3" imgW="2158920" imgH="419040" progId="Equation.DSMT4">
                  <p:embed/>
                </p:oleObj>
              </mc:Choice>
              <mc:Fallback>
                <p:oleObj name="Equation" r:id="rId3" imgW="2158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1300" y="4191000"/>
                        <a:ext cx="51022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20764"/>
              </p:ext>
            </p:extLst>
          </p:nvPr>
        </p:nvGraphicFramePr>
        <p:xfrm>
          <a:off x="304800" y="5410200"/>
          <a:ext cx="82851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5" imgW="3504960" imgH="419040" progId="Equation.DSMT4">
                  <p:embed/>
                </p:oleObj>
              </mc:Choice>
              <mc:Fallback>
                <p:oleObj name="Equation" r:id="rId5" imgW="35049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8285163" cy="9906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8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4751388" y="1582737"/>
            <a:ext cx="4240212" cy="3217863"/>
            <a:chOff x="3215" y="840"/>
            <a:chExt cx="2671" cy="2027"/>
          </a:xfrm>
        </p:grpSpPr>
        <p:sp>
          <p:nvSpPr>
            <p:cNvPr id="10" name="Rectangle 86"/>
            <p:cNvSpPr>
              <a:spLocks noChangeArrowheads="1"/>
            </p:cNvSpPr>
            <p:nvPr/>
          </p:nvSpPr>
          <p:spPr bwMode="auto">
            <a:xfrm rot="1371357">
              <a:off x="4684" y="1352"/>
              <a:ext cx="142" cy="5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3361" y="1485"/>
              <a:ext cx="1018" cy="723"/>
              <a:chOff x="3361" y="1621"/>
              <a:chExt cx="1018" cy="723"/>
            </a:xfrm>
          </p:grpSpPr>
          <p:sp>
            <p:nvSpPr>
              <p:cNvPr id="46" name="Line 88"/>
              <p:cNvSpPr>
                <a:spLocks noChangeShapeType="1"/>
              </p:cNvSpPr>
              <p:nvPr/>
            </p:nvSpPr>
            <p:spPr bwMode="auto">
              <a:xfrm>
                <a:off x="3567" y="1621"/>
                <a:ext cx="7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89"/>
              <p:cNvSpPr txBox="1">
                <a:spLocks noChangeArrowheads="1"/>
              </p:cNvSpPr>
              <p:nvPr/>
            </p:nvSpPr>
            <p:spPr bwMode="auto">
              <a:xfrm>
                <a:off x="3361" y="1826"/>
                <a:ext cx="67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  <a:r>
                  <a:rPr lang="en-US" baseline="-25000"/>
                  <a:t>1</a:t>
                </a:r>
                <a:r>
                  <a:rPr lang="en-US"/>
                  <a:t>, h</a:t>
                </a:r>
                <a:r>
                  <a:rPr lang="en-US" baseline="-25000"/>
                  <a:t>1</a:t>
                </a:r>
                <a:r>
                  <a:rPr lang="en-US"/>
                  <a:t>,</a:t>
                </a:r>
                <a:br>
                  <a:rPr lang="en-US"/>
                </a:br>
                <a:r>
                  <a:rPr lang="en-US"/>
                  <a:t>T</a:t>
                </a:r>
                <a:r>
                  <a:rPr lang="en-US" baseline="-25000"/>
                  <a:t>1</a:t>
                </a:r>
                <a:r>
                  <a:rPr lang="en-US"/>
                  <a:t>, </a:t>
                </a:r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>
                    <a:sym typeface="Symbol" pitchFamily="18" charset="2"/>
                  </a:rPr>
                  <a:t>1</a:t>
                </a:r>
                <a:endParaRPr lang="en-US" baseline="-25000"/>
              </a:p>
            </p:txBody>
          </p:sp>
          <p:sp>
            <p:nvSpPr>
              <p:cNvPr id="48" name="Text Box 90"/>
              <p:cNvSpPr txBox="1">
                <a:spLocks noChangeArrowheads="1"/>
              </p:cNvSpPr>
              <p:nvPr/>
            </p:nvSpPr>
            <p:spPr bwMode="auto">
              <a:xfrm>
                <a:off x="4056" y="1677"/>
                <a:ext cx="3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r>
                  <a:rPr lang="en-US" baseline="-25000">
                    <a:sym typeface="Symbol" pitchFamily="18" charset="2"/>
                  </a:rPr>
                  <a:t>1</a:t>
                </a:r>
                <a:endParaRPr lang="en-US" baseline="-25000"/>
              </a:p>
            </p:txBody>
          </p:sp>
        </p:grpSp>
        <p:grpSp>
          <p:nvGrpSpPr>
            <p:cNvPr id="12" name="Group 91"/>
            <p:cNvGrpSpPr>
              <a:grpSpLocks/>
            </p:cNvGrpSpPr>
            <p:nvPr/>
          </p:nvGrpSpPr>
          <p:grpSpPr bwMode="auto">
            <a:xfrm>
              <a:off x="4380" y="1075"/>
              <a:ext cx="1332" cy="1792"/>
              <a:chOff x="4380" y="1211"/>
              <a:chExt cx="1332" cy="1792"/>
            </a:xfrm>
          </p:grpSpPr>
          <p:grpSp>
            <p:nvGrpSpPr>
              <p:cNvPr id="37" name="Group 92"/>
              <p:cNvGrpSpPr>
                <a:grpSpLocks/>
              </p:cNvGrpSpPr>
              <p:nvPr/>
            </p:nvGrpSpPr>
            <p:grpSpPr bwMode="auto">
              <a:xfrm>
                <a:off x="4380" y="1211"/>
                <a:ext cx="1332" cy="1792"/>
                <a:chOff x="3563" y="671"/>
                <a:chExt cx="1332" cy="1792"/>
              </a:xfrm>
            </p:grpSpPr>
            <p:sp>
              <p:nvSpPr>
                <p:cNvPr id="43" name="AutoShape 93"/>
                <p:cNvSpPr>
                  <a:spLocks noChangeArrowheads="1"/>
                </p:cNvSpPr>
                <p:nvPr/>
              </p:nvSpPr>
              <p:spPr bwMode="auto">
                <a:xfrm rot="-5400000">
                  <a:off x="3721" y="1290"/>
                  <a:ext cx="1015" cy="13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3566" y="671"/>
                  <a:ext cx="640" cy="1286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95"/>
                <p:cNvSpPr>
                  <a:spLocks noChangeShapeType="1"/>
                </p:cNvSpPr>
                <p:nvPr/>
              </p:nvSpPr>
              <p:spPr bwMode="auto">
                <a:xfrm>
                  <a:off x="3575" y="1959"/>
                  <a:ext cx="235" cy="473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Line 96"/>
              <p:cNvSpPr>
                <a:spLocks noChangeShapeType="1"/>
              </p:cNvSpPr>
              <p:nvPr/>
            </p:nvSpPr>
            <p:spPr bwMode="auto">
              <a:xfrm>
                <a:off x="4395" y="250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7"/>
              <p:cNvSpPr>
                <a:spLocks/>
              </p:cNvSpPr>
              <p:nvPr/>
            </p:nvSpPr>
            <p:spPr bwMode="auto">
              <a:xfrm>
                <a:off x="4576" y="2117"/>
                <a:ext cx="237" cy="394"/>
              </a:xfrm>
              <a:custGeom>
                <a:avLst/>
                <a:gdLst>
                  <a:gd name="T0" fmla="*/ 237 w 237"/>
                  <a:gd name="T1" fmla="*/ 394 h 394"/>
                  <a:gd name="T2" fmla="*/ 221 w 237"/>
                  <a:gd name="T3" fmla="*/ 260 h 394"/>
                  <a:gd name="T4" fmla="*/ 166 w 237"/>
                  <a:gd name="T5" fmla="*/ 134 h 394"/>
                  <a:gd name="T6" fmla="*/ 71 w 237"/>
                  <a:gd name="T7" fmla="*/ 39 h 394"/>
                  <a:gd name="T8" fmla="*/ 0 w 237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394">
                    <a:moveTo>
                      <a:pt x="237" y="394"/>
                    </a:moveTo>
                    <a:cubicBezTo>
                      <a:pt x="235" y="348"/>
                      <a:pt x="233" y="303"/>
                      <a:pt x="221" y="260"/>
                    </a:cubicBezTo>
                    <a:cubicBezTo>
                      <a:pt x="209" y="217"/>
                      <a:pt x="191" y="171"/>
                      <a:pt x="166" y="134"/>
                    </a:cubicBezTo>
                    <a:cubicBezTo>
                      <a:pt x="141" y="97"/>
                      <a:pt x="99" y="61"/>
                      <a:pt x="71" y="39"/>
                    </a:cubicBezTo>
                    <a:cubicBezTo>
                      <a:pt x="43" y="17"/>
                      <a:pt x="15" y="8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98"/>
              <p:cNvSpPr txBox="1">
                <a:spLocks noChangeArrowheads="1"/>
              </p:cNvSpPr>
              <p:nvPr/>
            </p:nvSpPr>
            <p:spPr bwMode="auto">
              <a:xfrm>
                <a:off x="4482" y="2156"/>
                <a:ext cx="3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Symbol" panose="05050102010706020507" pitchFamily="18" charset="2"/>
                    <a:sym typeface="Symbol" pitchFamily="18" charset="2"/>
                  </a:rPr>
                  <a:t>q</a:t>
                </a:r>
                <a:endParaRPr lang="en-US" dirty="0"/>
              </a:p>
            </p:txBody>
          </p:sp>
          <p:sp>
            <p:nvSpPr>
              <p:cNvPr id="41" name="Freeform 99"/>
              <p:cNvSpPr>
                <a:spLocks/>
              </p:cNvSpPr>
              <p:nvPr/>
            </p:nvSpPr>
            <p:spPr bwMode="auto">
              <a:xfrm>
                <a:off x="4971" y="2251"/>
                <a:ext cx="103" cy="254"/>
              </a:xfrm>
              <a:custGeom>
                <a:avLst/>
                <a:gdLst>
                  <a:gd name="T0" fmla="*/ 96 w 103"/>
                  <a:gd name="T1" fmla="*/ 254 h 254"/>
                  <a:gd name="T2" fmla="*/ 87 w 103"/>
                  <a:gd name="T3" fmla="*/ 126 h 254"/>
                  <a:gd name="T4" fmla="*/ 0 w 103"/>
                  <a:gd name="T5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254">
                    <a:moveTo>
                      <a:pt x="96" y="254"/>
                    </a:moveTo>
                    <a:cubicBezTo>
                      <a:pt x="95" y="233"/>
                      <a:pt x="103" y="168"/>
                      <a:pt x="87" y="126"/>
                    </a:cubicBezTo>
                    <a:cubicBezTo>
                      <a:pt x="71" y="84"/>
                      <a:pt x="18" y="2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100"/>
              <p:cNvSpPr txBox="1">
                <a:spLocks noChangeArrowheads="1"/>
              </p:cNvSpPr>
              <p:nvPr/>
            </p:nvSpPr>
            <p:spPr bwMode="auto">
              <a:xfrm>
                <a:off x="5036" y="2228"/>
                <a:ext cx="3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Symbol" panose="05050102010706020507" pitchFamily="18" charset="2"/>
                    <a:sym typeface="Symbol" pitchFamily="18" charset="2"/>
                  </a:rPr>
                  <a:t>d</a:t>
                </a:r>
                <a:endParaRPr lang="en-US" dirty="0"/>
              </a:p>
            </p:txBody>
          </p:sp>
        </p:grp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>
              <a:off x="5000" y="840"/>
              <a:ext cx="886" cy="1101"/>
              <a:chOff x="5000" y="976"/>
              <a:chExt cx="886" cy="1101"/>
            </a:xfrm>
          </p:grpSpPr>
          <p:sp>
            <p:nvSpPr>
              <p:cNvPr id="34" name="Text Box 102"/>
              <p:cNvSpPr txBox="1">
                <a:spLocks noChangeArrowheads="1"/>
              </p:cNvSpPr>
              <p:nvPr/>
            </p:nvSpPr>
            <p:spPr bwMode="auto">
              <a:xfrm>
                <a:off x="5232" y="976"/>
                <a:ext cx="65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  <a:r>
                  <a:rPr lang="en-US" baseline="-25000"/>
                  <a:t>2</a:t>
                </a:r>
                <a:r>
                  <a:rPr lang="en-US"/>
                  <a:t>, h</a:t>
                </a:r>
                <a:r>
                  <a:rPr lang="en-US" baseline="-25000"/>
                  <a:t>2</a:t>
                </a:r>
                <a:r>
                  <a:rPr lang="en-US"/>
                  <a:t>,</a:t>
                </a:r>
                <a:br>
                  <a:rPr lang="en-US"/>
                </a:br>
                <a:r>
                  <a:rPr lang="en-US"/>
                  <a:t>T</a:t>
                </a:r>
                <a:r>
                  <a:rPr lang="en-US" baseline="-25000"/>
                  <a:t>2</a:t>
                </a:r>
                <a:r>
                  <a:rPr lang="en-US"/>
                  <a:t>, </a:t>
                </a:r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>
                    <a:sym typeface="Symbol" pitchFamily="18" charset="2"/>
                  </a:rPr>
                  <a:t>2</a:t>
                </a:r>
                <a:endParaRPr lang="en-US" baseline="-25000"/>
              </a:p>
            </p:txBody>
          </p:sp>
          <p:sp>
            <p:nvSpPr>
              <p:cNvPr id="35" name="Line 103"/>
              <p:cNvSpPr>
                <a:spLocks noChangeShapeType="1"/>
              </p:cNvSpPr>
              <p:nvPr/>
            </p:nvSpPr>
            <p:spPr bwMode="auto">
              <a:xfrm flipV="1">
                <a:off x="5000" y="1792"/>
                <a:ext cx="410" cy="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104"/>
              <p:cNvSpPr txBox="1">
                <a:spLocks noChangeArrowheads="1"/>
              </p:cNvSpPr>
              <p:nvPr/>
            </p:nvSpPr>
            <p:spPr bwMode="auto">
              <a:xfrm>
                <a:off x="5217" y="1789"/>
                <a:ext cx="3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r>
                  <a:rPr lang="en-US" baseline="-25000">
                    <a:sym typeface="Symbol" pitchFamily="18" charset="2"/>
                  </a:rPr>
                  <a:t>2</a:t>
                </a:r>
                <a:endParaRPr lang="en-US" baseline="-25000"/>
              </a:p>
            </p:txBody>
          </p:sp>
        </p:grpSp>
        <p:grpSp>
          <p:nvGrpSpPr>
            <p:cNvPr id="14" name="Group 105"/>
            <p:cNvGrpSpPr>
              <a:grpSpLocks/>
            </p:cNvGrpSpPr>
            <p:nvPr/>
          </p:nvGrpSpPr>
          <p:grpSpPr bwMode="auto">
            <a:xfrm>
              <a:off x="3529" y="1229"/>
              <a:ext cx="1793" cy="827"/>
              <a:chOff x="3529" y="1229"/>
              <a:chExt cx="1793" cy="827"/>
            </a:xfrm>
          </p:grpSpPr>
          <p:sp>
            <p:nvSpPr>
              <p:cNvPr id="27" name="Freeform 106"/>
              <p:cNvSpPr>
                <a:spLocks/>
              </p:cNvSpPr>
              <p:nvPr/>
            </p:nvSpPr>
            <p:spPr bwMode="auto">
              <a:xfrm>
                <a:off x="3669" y="1229"/>
                <a:ext cx="111" cy="87"/>
              </a:xfrm>
              <a:custGeom>
                <a:avLst/>
                <a:gdLst>
                  <a:gd name="T0" fmla="*/ 111 w 111"/>
                  <a:gd name="T1" fmla="*/ 0 h 87"/>
                  <a:gd name="T2" fmla="*/ 71 w 111"/>
                  <a:gd name="T3" fmla="*/ 87 h 87"/>
                  <a:gd name="T4" fmla="*/ 0 w 111"/>
                  <a:gd name="T5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87">
                    <a:moveTo>
                      <a:pt x="111" y="0"/>
                    </a:moveTo>
                    <a:lnTo>
                      <a:pt x="71" y="87"/>
                    </a:lnTo>
                    <a:lnTo>
                      <a:pt x="0" y="5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7"/>
              <p:cNvSpPr>
                <a:spLocks/>
              </p:cNvSpPr>
              <p:nvPr/>
            </p:nvSpPr>
            <p:spPr bwMode="auto">
              <a:xfrm>
                <a:off x="5113" y="1568"/>
                <a:ext cx="95" cy="79"/>
              </a:xfrm>
              <a:custGeom>
                <a:avLst/>
                <a:gdLst>
                  <a:gd name="T0" fmla="*/ 95 w 95"/>
                  <a:gd name="T1" fmla="*/ 0 h 79"/>
                  <a:gd name="T2" fmla="*/ 55 w 95"/>
                  <a:gd name="T3" fmla="*/ 79 h 79"/>
                  <a:gd name="T4" fmla="*/ 0 w 95"/>
                  <a:gd name="T5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" h="79">
                    <a:moveTo>
                      <a:pt x="95" y="0"/>
                    </a:moveTo>
                    <a:lnTo>
                      <a:pt x="55" y="79"/>
                    </a:lnTo>
                    <a:lnTo>
                      <a:pt x="0" y="4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108"/>
              <p:cNvGrpSpPr>
                <a:grpSpLocks/>
              </p:cNvGrpSpPr>
              <p:nvPr/>
            </p:nvGrpSpPr>
            <p:grpSpPr bwMode="auto">
              <a:xfrm>
                <a:off x="3529" y="1363"/>
                <a:ext cx="1793" cy="693"/>
                <a:chOff x="3529" y="1499"/>
                <a:chExt cx="1793" cy="693"/>
              </a:xfrm>
            </p:grpSpPr>
            <p:sp>
              <p:nvSpPr>
                <p:cNvPr id="30" name="Freeform 109"/>
                <p:cNvSpPr>
                  <a:spLocks/>
                </p:cNvSpPr>
                <p:nvPr/>
              </p:nvSpPr>
              <p:spPr bwMode="auto">
                <a:xfrm>
                  <a:off x="3614" y="1499"/>
                  <a:ext cx="94" cy="111"/>
                </a:xfrm>
                <a:custGeom>
                  <a:avLst/>
                  <a:gdLst>
                    <a:gd name="T0" fmla="*/ 94 w 94"/>
                    <a:gd name="T1" fmla="*/ 111 h 111"/>
                    <a:gd name="T2" fmla="*/ 63 w 94"/>
                    <a:gd name="T3" fmla="*/ 40 h 111"/>
                    <a:gd name="T4" fmla="*/ 0 w 94"/>
                    <a:gd name="T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111">
                      <a:moveTo>
                        <a:pt x="94" y="111"/>
                      </a:moveTo>
                      <a:cubicBezTo>
                        <a:pt x="86" y="85"/>
                        <a:pt x="79" y="59"/>
                        <a:pt x="63" y="40"/>
                      </a:cubicBezTo>
                      <a:cubicBezTo>
                        <a:pt x="47" y="21"/>
                        <a:pt x="23" y="10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529" y="1566"/>
                  <a:ext cx="308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100" dirty="0" smtClean="0">
                      <a:latin typeface="Symbol" panose="05050102010706020507" pitchFamily="18" charset="2"/>
                      <a:sym typeface="Symbol" pitchFamily="18" charset="2"/>
                    </a:rPr>
                    <a:t>q</a:t>
                  </a:r>
                  <a:endParaRPr lang="en-US" sz="2100" dirty="0"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32" name="Freeform 111"/>
                <p:cNvSpPr>
                  <a:spLocks/>
                </p:cNvSpPr>
                <p:nvPr/>
              </p:nvSpPr>
              <p:spPr bwMode="auto">
                <a:xfrm>
                  <a:off x="5050" y="1862"/>
                  <a:ext cx="55" cy="63"/>
                </a:xfrm>
                <a:custGeom>
                  <a:avLst/>
                  <a:gdLst>
                    <a:gd name="T0" fmla="*/ 55 w 55"/>
                    <a:gd name="T1" fmla="*/ 63 h 63"/>
                    <a:gd name="T2" fmla="*/ 0 w 55"/>
                    <a:gd name="T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5" h="63">
                      <a:moveTo>
                        <a:pt x="55" y="63"/>
                      </a:moveTo>
                      <a:cubicBezTo>
                        <a:pt x="46" y="53"/>
                        <a:pt x="12" y="13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4903" y="1930"/>
                  <a:ext cx="419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100" dirty="0" smtClean="0">
                      <a:latin typeface="Symbol" panose="05050102010706020507" pitchFamily="18" charset="2"/>
                      <a:sym typeface="Symbol" pitchFamily="18" charset="2"/>
                    </a:rPr>
                    <a:t>q</a:t>
                  </a:r>
                  <a:r>
                    <a:rPr lang="en-US" sz="2100" dirty="0" smtClean="0">
                      <a:sym typeface="Symbol" pitchFamily="18" charset="2"/>
                    </a:rPr>
                    <a:t>-</a:t>
                  </a:r>
                  <a:r>
                    <a:rPr lang="en-US" sz="2000" dirty="0" smtClean="0">
                      <a:latin typeface="Symbol" panose="05050102010706020507" pitchFamily="18" charset="2"/>
                      <a:sym typeface="Symbol" pitchFamily="18" charset="2"/>
                    </a:rPr>
                    <a:t>d</a:t>
                  </a:r>
                  <a:endParaRPr lang="en-US" sz="2100" dirty="0"/>
                </a:p>
              </p:txBody>
            </p:sp>
          </p:grpSp>
        </p:grpSp>
        <p:grpSp>
          <p:nvGrpSpPr>
            <p:cNvPr id="15" name="Group 114"/>
            <p:cNvGrpSpPr>
              <a:grpSpLocks/>
            </p:cNvGrpSpPr>
            <p:nvPr/>
          </p:nvGrpSpPr>
          <p:grpSpPr bwMode="auto">
            <a:xfrm>
              <a:off x="3700" y="1148"/>
              <a:ext cx="823" cy="320"/>
              <a:chOff x="3700" y="1284"/>
              <a:chExt cx="823" cy="320"/>
            </a:xfrm>
          </p:grpSpPr>
          <p:sp>
            <p:nvSpPr>
              <p:cNvPr id="25" name="Line 115"/>
              <p:cNvSpPr>
                <a:spLocks noChangeShapeType="1"/>
              </p:cNvSpPr>
              <p:nvPr/>
            </p:nvSpPr>
            <p:spPr bwMode="auto">
              <a:xfrm>
                <a:off x="3700" y="1322"/>
                <a:ext cx="613" cy="28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6"/>
              <p:cNvSpPr txBox="1">
                <a:spLocks noChangeArrowheads="1"/>
              </p:cNvSpPr>
              <p:nvPr/>
            </p:nvSpPr>
            <p:spPr bwMode="auto">
              <a:xfrm>
                <a:off x="4168" y="128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1n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5133" y="1338"/>
              <a:ext cx="457" cy="323"/>
              <a:chOff x="5133" y="1474"/>
              <a:chExt cx="457" cy="323"/>
            </a:xfrm>
          </p:grpSpPr>
          <p:sp>
            <p:nvSpPr>
              <p:cNvPr id="23" name="Line 118"/>
              <p:cNvSpPr>
                <a:spLocks noChangeShapeType="1"/>
              </p:cNvSpPr>
              <p:nvPr/>
            </p:nvSpPr>
            <p:spPr bwMode="auto">
              <a:xfrm>
                <a:off x="5133" y="1672"/>
                <a:ext cx="270" cy="1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119"/>
              <p:cNvSpPr txBox="1">
                <a:spLocks noChangeArrowheads="1"/>
              </p:cNvSpPr>
              <p:nvPr/>
            </p:nvSpPr>
            <p:spPr bwMode="auto">
              <a:xfrm>
                <a:off x="5235" y="147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2n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7" name="Group 138"/>
            <p:cNvGrpSpPr>
              <a:grpSpLocks/>
            </p:cNvGrpSpPr>
            <p:nvPr/>
          </p:nvGrpSpPr>
          <p:grpSpPr bwMode="auto">
            <a:xfrm>
              <a:off x="3215" y="1175"/>
              <a:ext cx="497" cy="317"/>
              <a:chOff x="3215" y="1311"/>
              <a:chExt cx="497" cy="317"/>
            </a:xfrm>
          </p:grpSpPr>
          <p:sp>
            <p:nvSpPr>
              <p:cNvPr id="21" name="Line 139"/>
              <p:cNvSpPr>
                <a:spLocks noChangeShapeType="1"/>
              </p:cNvSpPr>
              <p:nvPr/>
            </p:nvSpPr>
            <p:spPr bwMode="auto">
              <a:xfrm flipV="1">
                <a:off x="3574" y="131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0"/>
              <p:cNvSpPr txBox="1">
                <a:spLocks noChangeArrowheads="1"/>
              </p:cNvSpPr>
              <p:nvPr/>
            </p:nvSpPr>
            <p:spPr bwMode="auto">
              <a:xfrm>
                <a:off x="3215" y="1340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8" name="Group 141"/>
            <p:cNvGrpSpPr>
              <a:grpSpLocks/>
            </p:cNvGrpSpPr>
            <p:nvPr/>
          </p:nvGrpSpPr>
          <p:grpSpPr bwMode="auto">
            <a:xfrm>
              <a:off x="4904" y="1250"/>
              <a:ext cx="355" cy="570"/>
              <a:chOff x="4904" y="1386"/>
              <a:chExt cx="355" cy="570"/>
            </a:xfrm>
          </p:grpSpPr>
          <p:sp>
            <p:nvSpPr>
              <p:cNvPr id="19" name="Line 142"/>
              <p:cNvSpPr>
                <a:spLocks noChangeShapeType="1"/>
              </p:cNvSpPr>
              <p:nvPr/>
            </p:nvSpPr>
            <p:spPr bwMode="auto">
              <a:xfrm flipV="1">
                <a:off x="5007" y="166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143"/>
              <p:cNvSpPr txBox="1">
                <a:spLocks noChangeArrowheads="1"/>
              </p:cNvSpPr>
              <p:nvPr/>
            </p:nvSpPr>
            <p:spPr bwMode="auto">
              <a:xfrm>
                <a:off x="4904" y="1386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2t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26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Shock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" y="1295401"/>
            <a:ext cx="5254388" cy="609600"/>
          </a:xfrm>
        </p:spPr>
        <p:txBody>
          <a:bodyPr/>
          <a:lstStyle/>
          <a:p>
            <a:r>
              <a:rPr lang="en-US" dirty="0" smtClean="0"/>
              <a:t>Static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48325" y="1162700"/>
            <a:ext cx="2047875" cy="13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13300"/>
              </p:ext>
            </p:extLst>
          </p:nvPr>
        </p:nvGraphicFramePr>
        <p:xfrm>
          <a:off x="304800" y="1905000"/>
          <a:ext cx="399256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Equation" r:id="rId3" imgW="1688760" imgH="431640" progId="Equation.DSMT4">
                  <p:embed/>
                </p:oleObj>
              </mc:Choice>
              <mc:Fallback>
                <p:oleObj name="Equation" r:id="rId3" imgW="16887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3992562" cy="1020762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784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33269"/>
              </p:ext>
            </p:extLst>
          </p:nvPr>
        </p:nvGraphicFramePr>
        <p:xfrm>
          <a:off x="381000" y="3346450"/>
          <a:ext cx="45640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Equation" r:id="rId5" imgW="1930320" imgH="457200" progId="Equation.DSMT4">
                  <p:embed/>
                </p:oleObj>
              </mc:Choice>
              <mc:Fallback>
                <p:oleObj name="Equation" r:id="rId5" imgW="193032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46450"/>
                        <a:ext cx="4564063" cy="10795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784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23744"/>
              </p:ext>
            </p:extLst>
          </p:nvPr>
        </p:nvGraphicFramePr>
        <p:xfrm>
          <a:off x="533400" y="4800600"/>
          <a:ext cx="65166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7" imgW="2755800" imgH="634680" progId="Equation.DSMT4">
                  <p:embed/>
                </p:oleObj>
              </mc:Choice>
              <mc:Fallback>
                <p:oleObj name="Equation" r:id="rId7" imgW="2755800" imgH="634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6516688" cy="15001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784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745759" y="1294606"/>
            <a:ext cx="4240212" cy="3217863"/>
            <a:chOff x="3215" y="840"/>
            <a:chExt cx="2671" cy="2027"/>
          </a:xfrm>
        </p:grpSpPr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 rot="1371357">
              <a:off x="4684" y="1352"/>
              <a:ext cx="142" cy="5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361" y="1485"/>
              <a:ext cx="1018" cy="723"/>
              <a:chOff x="3361" y="1621"/>
              <a:chExt cx="1018" cy="723"/>
            </a:xfrm>
          </p:grpSpPr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>
                <a:off x="3567" y="1621"/>
                <a:ext cx="7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3361" y="1826"/>
                <a:ext cx="67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  <a:r>
                  <a:rPr lang="en-US" baseline="-25000"/>
                  <a:t>1</a:t>
                </a:r>
                <a:r>
                  <a:rPr lang="en-US"/>
                  <a:t>, h</a:t>
                </a:r>
                <a:r>
                  <a:rPr lang="en-US" baseline="-25000"/>
                  <a:t>1</a:t>
                </a:r>
                <a:r>
                  <a:rPr lang="en-US"/>
                  <a:t>,</a:t>
                </a:r>
                <a:br>
                  <a:rPr lang="en-US"/>
                </a:br>
                <a:r>
                  <a:rPr lang="en-US"/>
                  <a:t>T</a:t>
                </a:r>
                <a:r>
                  <a:rPr lang="en-US" baseline="-25000"/>
                  <a:t>1</a:t>
                </a:r>
                <a:r>
                  <a:rPr lang="en-US"/>
                  <a:t>, </a:t>
                </a:r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>
                    <a:sym typeface="Symbol" pitchFamily="18" charset="2"/>
                  </a:rPr>
                  <a:t>1</a:t>
                </a:r>
                <a:endParaRPr lang="en-US" baseline="-25000"/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/>
            </p:nvSpPr>
            <p:spPr bwMode="auto">
              <a:xfrm>
                <a:off x="4056" y="1677"/>
                <a:ext cx="3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r>
                  <a:rPr lang="en-US" baseline="-25000">
                    <a:sym typeface="Symbol" pitchFamily="18" charset="2"/>
                  </a:rPr>
                  <a:t>1</a:t>
                </a:r>
                <a:endParaRPr lang="en-US" baseline="-25000"/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4380" y="1075"/>
              <a:ext cx="1332" cy="1792"/>
              <a:chOff x="4380" y="1211"/>
              <a:chExt cx="1332" cy="1792"/>
            </a:xfrm>
          </p:grpSpPr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4380" y="1211"/>
                <a:ext cx="1332" cy="1792"/>
                <a:chOff x="3563" y="671"/>
                <a:chExt cx="1332" cy="1792"/>
              </a:xfrm>
            </p:grpSpPr>
            <p:sp>
              <p:nvSpPr>
                <p:cNvPr id="44" name="AutoShape 38"/>
                <p:cNvSpPr>
                  <a:spLocks noChangeArrowheads="1"/>
                </p:cNvSpPr>
                <p:nvPr/>
              </p:nvSpPr>
              <p:spPr bwMode="auto">
                <a:xfrm rot="-5400000">
                  <a:off x="3721" y="1290"/>
                  <a:ext cx="1015" cy="13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566" y="671"/>
                  <a:ext cx="640" cy="1286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40"/>
                <p:cNvSpPr>
                  <a:spLocks noChangeShapeType="1"/>
                </p:cNvSpPr>
                <p:nvPr/>
              </p:nvSpPr>
              <p:spPr bwMode="auto">
                <a:xfrm>
                  <a:off x="3575" y="1959"/>
                  <a:ext cx="235" cy="473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4395" y="2503"/>
                <a:ext cx="10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76" y="2117"/>
                <a:ext cx="237" cy="394"/>
              </a:xfrm>
              <a:custGeom>
                <a:avLst/>
                <a:gdLst>
                  <a:gd name="T0" fmla="*/ 237 w 237"/>
                  <a:gd name="T1" fmla="*/ 394 h 394"/>
                  <a:gd name="T2" fmla="*/ 221 w 237"/>
                  <a:gd name="T3" fmla="*/ 260 h 394"/>
                  <a:gd name="T4" fmla="*/ 166 w 237"/>
                  <a:gd name="T5" fmla="*/ 134 h 394"/>
                  <a:gd name="T6" fmla="*/ 71 w 237"/>
                  <a:gd name="T7" fmla="*/ 39 h 394"/>
                  <a:gd name="T8" fmla="*/ 0 w 237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394">
                    <a:moveTo>
                      <a:pt x="237" y="394"/>
                    </a:moveTo>
                    <a:cubicBezTo>
                      <a:pt x="235" y="348"/>
                      <a:pt x="233" y="303"/>
                      <a:pt x="221" y="260"/>
                    </a:cubicBezTo>
                    <a:cubicBezTo>
                      <a:pt x="209" y="217"/>
                      <a:pt x="191" y="171"/>
                      <a:pt x="166" y="134"/>
                    </a:cubicBezTo>
                    <a:cubicBezTo>
                      <a:pt x="141" y="97"/>
                      <a:pt x="99" y="61"/>
                      <a:pt x="71" y="39"/>
                    </a:cubicBezTo>
                    <a:cubicBezTo>
                      <a:pt x="43" y="17"/>
                      <a:pt x="15" y="8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43"/>
              <p:cNvSpPr txBox="1">
                <a:spLocks noChangeArrowheads="1"/>
              </p:cNvSpPr>
              <p:nvPr/>
            </p:nvSpPr>
            <p:spPr bwMode="auto">
              <a:xfrm>
                <a:off x="4482" y="2156"/>
                <a:ext cx="3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Symbol" panose="05050102010706020507" pitchFamily="18" charset="2"/>
                    <a:sym typeface="Symbol" pitchFamily="18" charset="2"/>
                  </a:rPr>
                  <a:t>q</a:t>
                </a:r>
                <a:endParaRPr lang="en-US" dirty="0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971" y="2251"/>
                <a:ext cx="103" cy="254"/>
              </a:xfrm>
              <a:custGeom>
                <a:avLst/>
                <a:gdLst>
                  <a:gd name="T0" fmla="*/ 96 w 103"/>
                  <a:gd name="T1" fmla="*/ 254 h 254"/>
                  <a:gd name="T2" fmla="*/ 87 w 103"/>
                  <a:gd name="T3" fmla="*/ 126 h 254"/>
                  <a:gd name="T4" fmla="*/ 0 w 103"/>
                  <a:gd name="T5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254">
                    <a:moveTo>
                      <a:pt x="96" y="254"/>
                    </a:moveTo>
                    <a:cubicBezTo>
                      <a:pt x="95" y="233"/>
                      <a:pt x="103" y="168"/>
                      <a:pt x="87" y="126"/>
                    </a:cubicBezTo>
                    <a:cubicBezTo>
                      <a:pt x="71" y="84"/>
                      <a:pt x="18" y="2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45"/>
              <p:cNvSpPr txBox="1">
                <a:spLocks noChangeArrowheads="1"/>
              </p:cNvSpPr>
              <p:nvPr/>
            </p:nvSpPr>
            <p:spPr bwMode="auto">
              <a:xfrm>
                <a:off x="5036" y="2228"/>
                <a:ext cx="3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Symbol" panose="05050102010706020507" pitchFamily="18" charset="2"/>
                    <a:sym typeface="Symbol" pitchFamily="18" charset="2"/>
                  </a:rPr>
                  <a:t>d</a:t>
                </a:r>
                <a:endParaRPr lang="en-US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5000" y="840"/>
              <a:ext cx="886" cy="1101"/>
              <a:chOff x="5000" y="976"/>
              <a:chExt cx="886" cy="1101"/>
            </a:xfrm>
          </p:grpSpPr>
          <p:sp>
            <p:nvSpPr>
              <p:cNvPr id="35" name="Text Box 47"/>
              <p:cNvSpPr txBox="1">
                <a:spLocks noChangeArrowheads="1"/>
              </p:cNvSpPr>
              <p:nvPr/>
            </p:nvSpPr>
            <p:spPr bwMode="auto">
              <a:xfrm>
                <a:off x="5232" y="976"/>
                <a:ext cx="65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  <a:r>
                  <a:rPr lang="en-US" baseline="-25000"/>
                  <a:t>2</a:t>
                </a:r>
                <a:r>
                  <a:rPr lang="en-US"/>
                  <a:t>, h</a:t>
                </a:r>
                <a:r>
                  <a:rPr lang="en-US" baseline="-25000"/>
                  <a:t>2</a:t>
                </a:r>
                <a:r>
                  <a:rPr lang="en-US"/>
                  <a:t>,</a:t>
                </a:r>
                <a:br>
                  <a:rPr lang="en-US"/>
                </a:br>
                <a:r>
                  <a:rPr lang="en-US"/>
                  <a:t>T</a:t>
                </a:r>
                <a:r>
                  <a:rPr lang="en-US" baseline="-25000"/>
                  <a:t>2</a:t>
                </a:r>
                <a:r>
                  <a:rPr lang="en-US"/>
                  <a:t>, </a:t>
                </a:r>
                <a:r>
                  <a:rPr lang="en-US">
                    <a:sym typeface="Symbol" pitchFamily="18" charset="2"/>
                  </a:rPr>
                  <a:t></a:t>
                </a:r>
                <a:r>
                  <a:rPr lang="en-US" baseline="-25000">
                    <a:sym typeface="Symbol" pitchFamily="18" charset="2"/>
                  </a:rPr>
                  <a:t>2</a:t>
                </a:r>
                <a:endParaRPr lang="en-US" baseline="-25000"/>
              </a:p>
            </p:txBody>
          </p:sp>
          <p:sp>
            <p:nvSpPr>
              <p:cNvPr id="36" name="Line 48"/>
              <p:cNvSpPr>
                <a:spLocks noChangeShapeType="1"/>
              </p:cNvSpPr>
              <p:nvPr/>
            </p:nvSpPr>
            <p:spPr bwMode="auto">
              <a:xfrm flipV="1">
                <a:off x="5000" y="1792"/>
                <a:ext cx="410" cy="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49"/>
              <p:cNvSpPr txBox="1">
                <a:spLocks noChangeArrowheads="1"/>
              </p:cNvSpPr>
              <p:nvPr/>
            </p:nvSpPr>
            <p:spPr bwMode="auto">
              <a:xfrm>
                <a:off x="5217" y="1789"/>
                <a:ext cx="3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r>
                  <a:rPr lang="en-US" baseline="-25000">
                    <a:sym typeface="Symbol" pitchFamily="18" charset="2"/>
                  </a:rPr>
                  <a:t>2</a:t>
                </a:r>
                <a:endParaRPr lang="en-US" baseline="-25000"/>
              </a:p>
            </p:txBody>
          </p:sp>
        </p:grpSp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3529" y="1229"/>
              <a:ext cx="1793" cy="827"/>
              <a:chOff x="3529" y="1229"/>
              <a:chExt cx="1793" cy="827"/>
            </a:xfrm>
          </p:grpSpPr>
          <p:sp>
            <p:nvSpPr>
              <p:cNvPr id="28" name="Freeform 51"/>
              <p:cNvSpPr>
                <a:spLocks/>
              </p:cNvSpPr>
              <p:nvPr/>
            </p:nvSpPr>
            <p:spPr bwMode="auto">
              <a:xfrm>
                <a:off x="3669" y="1229"/>
                <a:ext cx="111" cy="87"/>
              </a:xfrm>
              <a:custGeom>
                <a:avLst/>
                <a:gdLst>
                  <a:gd name="T0" fmla="*/ 111 w 111"/>
                  <a:gd name="T1" fmla="*/ 0 h 87"/>
                  <a:gd name="T2" fmla="*/ 71 w 111"/>
                  <a:gd name="T3" fmla="*/ 87 h 87"/>
                  <a:gd name="T4" fmla="*/ 0 w 111"/>
                  <a:gd name="T5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87">
                    <a:moveTo>
                      <a:pt x="111" y="0"/>
                    </a:moveTo>
                    <a:lnTo>
                      <a:pt x="71" y="87"/>
                    </a:lnTo>
                    <a:lnTo>
                      <a:pt x="0" y="5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52"/>
              <p:cNvSpPr>
                <a:spLocks/>
              </p:cNvSpPr>
              <p:nvPr/>
            </p:nvSpPr>
            <p:spPr bwMode="auto">
              <a:xfrm>
                <a:off x="5113" y="1568"/>
                <a:ext cx="95" cy="79"/>
              </a:xfrm>
              <a:custGeom>
                <a:avLst/>
                <a:gdLst>
                  <a:gd name="T0" fmla="*/ 95 w 95"/>
                  <a:gd name="T1" fmla="*/ 0 h 79"/>
                  <a:gd name="T2" fmla="*/ 55 w 95"/>
                  <a:gd name="T3" fmla="*/ 79 h 79"/>
                  <a:gd name="T4" fmla="*/ 0 w 95"/>
                  <a:gd name="T5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" h="79">
                    <a:moveTo>
                      <a:pt x="95" y="0"/>
                    </a:moveTo>
                    <a:lnTo>
                      <a:pt x="55" y="79"/>
                    </a:lnTo>
                    <a:lnTo>
                      <a:pt x="0" y="48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53"/>
              <p:cNvGrpSpPr>
                <a:grpSpLocks/>
              </p:cNvGrpSpPr>
              <p:nvPr/>
            </p:nvGrpSpPr>
            <p:grpSpPr bwMode="auto">
              <a:xfrm>
                <a:off x="3529" y="1363"/>
                <a:ext cx="1793" cy="693"/>
                <a:chOff x="3529" y="1499"/>
                <a:chExt cx="1793" cy="693"/>
              </a:xfrm>
            </p:grpSpPr>
            <p:sp>
              <p:nvSpPr>
                <p:cNvPr id="31" name="Freeform 54"/>
                <p:cNvSpPr>
                  <a:spLocks/>
                </p:cNvSpPr>
                <p:nvPr/>
              </p:nvSpPr>
              <p:spPr bwMode="auto">
                <a:xfrm>
                  <a:off x="3614" y="1499"/>
                  <a:ext cx="94" cy="111"/>
                </a:xfrm>
                <a:custGeom>
                  <a:avLst/>
                  <a:gdLst>
                    <a:gd name="T0" fmla="*/ 94 w 94"/>
                    <a:gd name="T1" fmla="*/ 111 h 111"/>
                    <a:gd name="T2" fmla="*/ 63 w 94"/>
                    <a:gd name="T3" fmla="*/ 40 h 111"/>
                    <a:gd name="T4" fmla="*/ 0 w 94"/>
                    <a:gd name="T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111">
                      <a:moveTo>
                        <a:pt x="94" y="111"/>
                      </a:moveTo>
                      <a:cubicBezTo>
                        <a:pt x="86" y="85"/>
                        <a:pt x="79" y="59"/>
                        <a:pt x="63" y="40"/>
                      </a:cubicBezTo>
                      <a:cubicBezTo>
                        <a:pt x="47" y="21"/>
                        <a:pt x="23" y="10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529" y="1566"/>
                  <a:ext cx="308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100" dirty="0" smtClean="0">
                      <a:latin typeface="Symbol" panose="05050102010706020507" pitchFamily="18" charset="2"/>
                      <a:sym typeface="Symbol" pitchFamily="18" charset="2"/>
                    </a:rPr>
                    <a:t>q</a:t>
                  </a:r>
                  <a:endParaRPr lang="en-US" sz="2100" dirty="0"/>
                </a:p>
              </p:txBody>
            </p:sp>
            <p:sp>
              <p:nvSpPr>
                <p:cNvPr id="33" name="Freeform 56"/>
                <p:cNvSpPr>
                  <a:spLocks/>
                </p:cNvSpPr>
                <p:nvPr/>
              </p:nvSpPr>
              <p:spPr bwMode="auto">
                <a:xfrm>
                  <a:off x="5050" y="1862"/>
                  <a:ext cx="55" cy="63"/>
                </a:xfrm>
                <a:custGeom>
                  <a:avLst/>
                  <a:gdLst>
                    <a:gd name="T0" fmla="*/ 55 w 55"/>
                    <a:gd name="T1" fmla="*/ 63 h 63"/>
                    <a:gd name="T2" fmla="*/ 0 w 55"/>
                    <a:gd name="T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5" h="63">
                      <a:moveTo>
                        <a:pt x="55" y="63"/>
                      </a:moveTo>
                      <a:cubicBezTo>
                        <a:pt x="46" y="53"/>
                        <a:pt x="12" y="13"/>
                        <a:pt x="0" y="0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903" y="1930"/>
                  <a:ext cx="419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100" dirty="0" smtClean="0">
                      <a:latin typeface="Symbol" panose="05050102010706020507" pitchFamily="18" charset="2"/>
                      <a:sym typeface="Symbol" pitchFamily="18" charset="2"/>
                    </a:rPr>
                    <a:t>q</a:t>
                  </a:r>
                  <a:r>
                    <a:rPr lang="en-US" sz="2100" dirty="0" smtClean="0">
                      <a:sym typeface="Symbol" pitchFamily="18" charset="2"/>
                    </a:rPr>
                    <a:t>-</a:t>
                  </a:r>
                  <a:r>
                    <a:rPr lang="en-US" sz="2000" dirty="0" smtClean="0">
                      <a:latin typeface="Symbol" panose="05050102010706020507" pitchFamily="18" charset="2"/>
                      <a:sym typeface="Symbol" pitchFamily="18" charset="2"/>
                    </a:rPr>
                    <a:t>d</a:t>
                  </a:r>
                  <a:endParaRPr lang="en-US" sz="2100" dirty="0"/>
                </a:p>
              </p:txBody>
            </p:sp>
          </p:grpSp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700" y="1148"/>
              <a:ext cx="823" cy="320"/>
              <a:chOff x="3700" y="1284"/>
              <a:chExt cx="823" cy="320"/>
            </a:xfrm>
          </p:grpSpPr>
          <p:sp>
            <p:nvSpPr>
              <p:cNvPr id="26" name="Line 59"/>
              <p:cNvSpPr>
                <a:spLocks noChangeShapeType="1"/>
              </p:cNvSpPr>
              <p:nvPr/>
            </p:nvSpPr>
            <p:spPr bwMode="auto">
              <a:xfrm>
                <a:off x="3700" y="1322"/>
                <a:ext cx="613" cy="28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auto">
              <a:xfrm>
                <a:off x="4168" y="128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1n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5133" y="1338"/>
              <a:ext cx="457" cy="323"/>
              <a:chOff x="5133" y="1474"/>
              <a:chExt cx="457" cy="323"/>
            </a:xfrm>
          </p:grpSpPr>
          <p:sp>
            <p:nvSpPr>
              <p:cNvPr id="24" name="Line 62"/>
              <p:cNvSpPr>
                <a:spLocks noChangeShapeType="1"/>
              </p:cNvSpPr>
              <p:nvPr/>
            </p:nvSpPr>
            <p:spPr bwMode="auto">
              <a:xfrm>
                <a:off x="5133" y="1672"/>
                <a:ext cx="270" cy="1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63"/>
              <p:cNvSpPr txBox="1">
                <a:spLocks noChangeArrowheads="1"/>
              </p:cNvSpPr>
              <p:nvPr/>
            </p:nvSpPr>
            <p:spPr bwMode="auto">
              <a:xfrm>
                <a:off x="5235" y="1474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3399"/>
                    </a:solidFill>
                  </a:rPr>
                  <a:t>v</a:t>
                </a:r>
                <a:r>
                  <a:rPr lang="en-US" baseline="-25000">
                    <a:solidFill>
                      <a:srgbClr val="003399"/>
                    </a:solidFill>
                    <a:sym typeface="Symbol" pitchFamily="18" charset="2"/>
                  </a:rPr>
                  <a:t>2n</a:t>
                </a:r>
                <a:endParaRPr lang="en-US" baseline="-250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3215" y="1175"/>
              <a:ext cx="497" cy="317"/>
              <a:chOff x="3215" y="1311"/>
              <a:chExt cx="497" cy="317"/>
            </a:xfrm>
          </p:grpSpPr>
          <p:sp>
            <p:nvSpPr>
              <p:cNvPr id="22" name="Line 65"/>
              <p:cNvSpPr>
                <a:spLocks noChangeShapeType="1"/>
              </p:cNvSpPr>
              <p:nvPr/>
            </p:nvSpPr>
            <p:spPr bwMode="auto">
              <a:xfrm flipV="1">
                <a:off x="3574" y="131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66"/>
              <p:cNvSpPr txBox="1">
                <a:spLocks noChangeArrowheads="1"/>
              </p:cNvSpPr>
              <p:nvPr/>
            </p:nvSpPr>
            <p:spPr bwMode="auto">
              <a:xfrm>
                <a:off x="3215" y="1340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1t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4904" y="1250"/>
              <a:ext cx="355" cy="570"/>
              <a:chOff x="4904" y="1386"/>
              <a:chExt cx="355" cy="570"/>
            </a:xfrm>
          </p:grpSpPr>
          <p:sp>
            <p:nvSpPr>
              <p:cNvPr id="20" name="Line 68"/>
              <p:cNvSpPr>
                <a:spLocks noChangeShapeType="1"/>
              </p:cNvSpPr>
              <p:nvPr/>
            </p:nvSpPr>
            <p:spPr bwMode="auto">
              <a:xfrm flipV="1">
                <a:off x="5007" y="1661"/>
                <a:ext cx="138" cy="295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69"/>
              <p:cNvSpPr txBox="1">
                <a:spLocks noChangeArrowheads="1"/>
              </p:cNvSpPr>
              <p:nvPr/>
            </p:nvSpPr>
            <p:spPr bwMode="auto">
              <a:xfrm>
                <a:off x="4904" y="1386"/>
                <a:ext cx="3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6600"/>
                    </a:solidFill>
                  </a:rPr>
                  <a:t>v</a:t>
                </a:r>
                <a:r>
                  <a:rPr lang="en-US" baseline="-25000">
                    <a:solidFill>
                      <a:srgbClr val="006600"/>
                    </a:solidFill>
                    <a:sym typeface="Symbol" pitchFamily="18" charset="2"/>
                  </a:rPr>
                  <a:t>2t</a:t>
                </a:r>
                <a:endParaRPr lang="en-US" baseline="-25000">
                  <a:solidFill>
                    <a:srgbClr val="00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9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20661</TotalTime>
  <Words>910</Words>
  <Application>Microsoft Office PowerPoint</Application>
  <PresentationFormat>On-screen Show (4:3)</PresentationFormat>
  <Paragraphs>293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Symbol</vt:lpstr>
      <vt:lpstr>Times New Roman</vt:lpstr>
      <vt:lpstr>Wingdings</vt:lpstr>
      <vt:lpstr>Office Theme</vt:lpstr>
      <vt:lpstr>Equation</vt:lpstr>
      <vt:lpstr>Oblique Shocks</vt:lpstr>
      <vt:lpstr>Supersonic Flow Turning</vt:lpstr>
      <vt:lpstr>Oblique Shock Waves</vt:lpstr>
      <vt:lpstr>Equation of Motion</vt:lpstr>
      <vt:lpstr>Control Volume</vt:lpstr>
      <vt:lpstr>Conservation Equations</vt:lpstr>
      <vt:lpstr>Conservation Equations</vt:lpstr>
      <vt:lpstr>Oblique Shock Relations</vt:lpstr>
      <vt:lpstr>Oblique Shock Relations</vt:lpstr>
      <vt:lpstr>Oblique Shock Relations</vt:lpstr>
      <vt:lpstr>Wave/Shock Angle</vt:lpstr>
      <vt:lpstr>Use of Shock Tables</vt:lpstr>
      <vt:lpstr>Oblique Solution summary</vt:lpstr>
      <vt:lpstr>Oblique Shock Chart</vt:lpstr>
      <vt:lpstr>Example1 – Known Shock Angle</vt:lpstr>
      <vt:lpstr>Example1</vt:lpstr>
      <vt:lpstr>Example 2 – Known Turn Angle</vt:lpstr>
      <vt:lpstr>Example 2</vt:lpstr>
      <vt:lpstr>Example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 4451</dc:title>
  <dc:creator>plasma</dc:creator>
  <cp:lastModifiedBy>Sun, Wenting</cp:lastModifiedBy>
  <cp:revision>665</cp:revision>
  <cp:lastPrinted>2016-04-05T12:33:34Z</cp:lastPrinted>
  <dcterms:created xsi:type="dcterms:W3CDTF">2006-08-16T00:00:00Z</dcterms:created>
  <dcterms:modified xsi:type="dcterms:W3CDTF">2016-11-15T17:39:55Z</dcterms:modified>
</cp:coreProperties>
</file>